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4337" r:id="rId2"/>
  </p:sldMasterIdLst>
  <p:notesMasterIdLst>
    <p:notesMasterId r:id="rId31"/>
  </p:notesMasterIdLst>
  <p:handoutMasterIdLst>
    <p:handoutMasterId r:id="rId32"/>
  </p:handoutMasterIdLst>
  <p:sldIdLst>
    <p:sldId id="628" r:id="rId3"/>
    <p:sldId id="787" r:id="rId4"/>
    <p:sldId id="810" r:id="rId5"/>
    <p:sldId id="812" r:id="rId6"/>
    <p:sldId id="811" r:id="rId7"/>
    <p:sldId id="829" r:id="rId8"/>
    <p:sldId id="813" r:id="rId9"/>
    <p:sldId id="814" r:id="rId10"/>
    <p:sldId id="815" r:id="rId11"/>
    <p:sldId id="816" r:id="rId12"/>
    <p:sldId id="817" r:id="rId13"/>
    <p:sldId id="818" r:id="rId14"/>
    <p:sldId id="819" r:id="rId15"/>
    <p:sldId id="820" r:id="rId16"/>
    <p:sldId id="821" r:id="rId17"/>
    <p:sldId id="822" r:id="rId18"/>
    <p:sldId id="823" r:id="rId19"/>
    <p:sldId id="824" r:id="rId20"/>
    <p:sldId id="831" r:id="rId21"/>
    <p:sldId id="825" r:id="rId22"/>
    <p:sldId id="826" r:id="rId23"/>
    <p:sldId id="827" r:id="rId24"/>
    <p:sldId id="828" r:id="rId25"/>
    <p:sldId id="789" r:id="rId26"/>
    <p:sldId id="790" r:id="rId27"/>
    <p:sldId id="797" r:id="rId28"/>
    <p:sldId id="830" r:id="rId29"/>
    <p:sldId id="798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173"/>
    <a:srgbClr val="0F4173"/>
    <a:srgbClr val="6EA92D"/>
    <a:srgbClr val="80C535"/>
    <a:srgbClr val="C00000"/>
    <a:srgbClr val="000066"/>
    <a:srgbClr val="D2E8F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0" autoAdjust="0"/>
    <p:restoredTop sz="98173" autoAdjust="0"/>
  </p:normalViewPr>
  <p:slideViewPr>
    <p:cSldViewPr snapToGrid="0">
      <p:cViewPr varScale="1">
        <p:scale>
          <a:sx n="41" d="100"/>
          <a:sy n="41" d="100"/>
        </p:scale>
        <p:origin x="-82" y="-24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50A3C22-35ED-41CB-B96A-0B1F9A77F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2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AF7D8A-B2D0-41D1-915E-0A624346B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5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68F50AC1-B28B-438F-BEED-8509CE9DED53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48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415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FB1A-CA62-44B0-928B-A6436D9CEE64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B50F-DE98-456C-B79E-5A03D1FDB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4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4950-C1F2-4753-BE57-10E4D34612CD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0505-5AC0-49CA-9F00-9C37568B5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3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7A3C-8ADF-4E2C-8980-7921545C2ADD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58C3-5DC3-4C8B-8AA3-1889F268A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0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722D-4E0D-4AE6-BA3D-9844C5784DAD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5699-16C9-4D07-8CF8-F528D9E24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4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7730-9BAC-49E7-8530-6AF79417C532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E513-D7F2-437C-8659-A98E84A50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9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3C39-9535-4FF0-B45D-4695D47807F4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7AC-E08B-43C9-A69C-6450F5192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52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40C0-DB00-4D20-BEC6-188AD1CA6B4F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62AB-5F33-463D-8DCC-80C7B10F7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3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9623-FB01-4764-A6D1-ACF61EA53299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3CB0-72A9-49B7-A038-6A02CA138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4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FF30-2F53-4F37-B571-187E2EA9C3DA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64D0-6D65-4A85-81EE-E44D92DC8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4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3.</a:t>
            </a:r>
            <a:fld id="{2CC3454A-D44B-4917-B9F4-FCC508CBBDCD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IS-36 Multihazard Planning for Childcare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594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481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70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rgbClr val="1041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642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8381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46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250D-102E-47E9-94C7-31E83AC6C8A6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8ADD-BA6E-4AE1-8869-66531968E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9A3C-34CB-493F-88DB-775E94CA20C7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BC33-90BA-409F-80F2-9DE2B00CC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3.</a:t>
            </a:r>
            <a:fld id="{91FA5504-B7B4-4E1B-A580-71EAEF394148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IS-36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Multihazard Planning for Childcare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87" r:id="rId2"/>
    <p:sldLayoutId id="2147484772" r:id="rId3"/>
    <p:sldLayoutId id="2147484773" r:id="rId4"/>
    <p:sldLayoutId id="2147484788" r:id="rId5"/>
    <p:sldLayoutId id="2147484774" r:id="rId6"/>
    <p:sldLayoutId id="2147484775" r:id="rId7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9D2770-2D01-4A7B-8992-85B3A6FD36AB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70E452-DD09-4648-85BA-0060EEEA3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1939925"/>
            <a:ext cx="4629150" cy="2079625"/>
          </a:xfrm>
        </p:spPr>
        <p:txBody>
          <a:bodyPr/>
          <a:lstStyle/>
          <a:p>
            <a:pPr eaLnBrk="1" hangingPunct="1"/>
            <a:r>
              <a:rPr lang="en-US" sz="3600" smtClean="0"/>
              <a:t>Module 3:  Developing Plans </a:t>
            </a:r>
            <a:br>
              <a:rPr lang="en-US" sz="3600" smtClean="0"/>
            </a:br>
            <a:endParaRPr lang="en-US" sz="3600" smtClean="0"/>
          </a:p>
        </p:txBody>
      </p:sp>
      <p:pic>
        <p:nvPicPr>
          <p:cNvPr id="5123" name="Picture 3" descr="Photo:  Woman working on a computer." title="Module 3:  Developing Pl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1282700"/>
            <a:ext cx="2959100" cy="369887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878388" cy="4646612"/>
          </a:xfrm>
        </p:spPr>
        <p:txBody>
          <a:bodyPr/>
          <a:lstStyle/>
          <a:p>
            <a:r>
              <a:rPr lang="en-US" dirty="0" smtClean="0"/>
              <a:t>Enable you to:</a:t>
            </a:r>
          </a:p>
          <a:p>
            <a:pPr lvl="1">
              <a:tabLst/>
            </a:pPr>
            <a:r>
              <a:rPr lang="en-US" dirty="0" smtClean="0"/>
              <a:t>Know who is at your site and who is not.</a:t>
            </a:r>
          </a:p>
          <a:p>
            <a:pPr lvl="1">
              <a:tabLst/>
            </a:pPr>
            <a:r>
              <a:rPr lang="en-US" dirty="0" smtClean="0"/>
              <a:t>Easily account for children during an emergency.</a:t>
            </a:r>
          </a:p>
        </p:txBody>
      </p:sp>
      <p:sp>
        <p:nvSpPr>
          <p:cNvPr id="14339" name="Title 3" title="Procedures:  Sign-In and Sign-Ou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Sign-In and Sign-Out</a:t>
            </a:r>
          </a:p>
        </p:txBody>
      </p:sp>
      <p:pic>
        <p:nvPicPr>
          <p:cNvPr id="14340" name="Picture 4" descr="Photo:  Woman holding the hands of two children." title="Procedures:  Sign-In and Sign-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963" y="1077913"/>
            <a:ext cx="3259137" cy="36449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929313" cy="4646612"/>
          </a:xfrm>
        </p:spPr>
        <p:txBody>
          <a:bodyPr/>
          <a:lstStyle/>
          <a:p>
            <a:r>
              <a:rPr lang="en-US" dirty="0" smtClean="0"/>
              <a:t>Include:</a:t>
            </a:r>
          </a:p>
          <a:p>
            <a:pPr lvl="1">
              <a:tabLst/>
            </a:pPr>
            <a:r>
              <a:rPr lang="en-US" dirty="0" smtClean="0"/>
              <a:t>Who will make the decision to close the site.</a:t>
            </a:r>
          </a:p>
          <a:p>
            <a:pPr lvl="1">
              <a:tabLst/>
            </a:pPr>
            <a:r>
              <a:rPr lang="en-US" dirty="0" smtClean="0"/>
              <a:t>How the decision will be made. </a:t>
            </a:r>
          </a:p>
          <a:p>
            <a:pPr lvl="1">
              <a:tabLst/>
            </a:pPr>
            <a:r>
              <a:rPr lang="en-US" dirty="0" smtClean="0"/>
              <a:t>How you will notify parents or guardians. </a:t>
            </a:r>
          </a:p>
          <a:p>
            <a:pPr lvl="1">
              <a:tabLst/>
            </a:pPr>
            <a:r>
              <a:rPr lang="en-US" dirty="0" smtClean="0"/>
              <a:t>When parents, guardians, and staff will be notified of site closing.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Closing</a:t>
            </a:r>
          </a:p>
        </p:txBody>
      </p:sp>
      <p:pic>
        <p:nvPicPr>
          <p:cNvPr id="15364" name="Picture 4" descr="Photo:  Woman talking on a phone." title="Procedures:  Clo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0488" y="1092200"/>
            <a:ext cx="2192337" cy="285273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741863" cy="4646612"/>
          </a:xfrm>
        </p:spPr>
        <p:txBody>
          <a:bodyPr/>
          <a:lstStyle/>
          <a:p>
            <a:r>
              <a:rPr lang="en-US" dirty="0" smtClean="0"/>
              <a:t>Identify where you will take everyone for: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Weather concerns.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Contaminated air.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Outside dangers.</a:t>
            </a: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Shelter-in-Place Location</a:t>
            </a:r>
          </a:p>
        </p:txBody>
      </p:sp>
      <p:pic>
        <p:nvPicPr>
          <p:cNvPr id="16388" name="Picture 4" descr="Photo:  Students in a school hallway in the drop and cover position." title="Procedures:  Shelter-in-Place Location"/>
          <p:cNvPicPr>
            <a:picLocks noChangeAspect="1" noChangeArrowheads="1"/>
          </p:cNvPicPr>
          <p:nvPr/>
        </p:nvPicPr>
        <p:blipFill>
          <a:blip r:embed="rId2"/>
          <a:srcRect l="8422" r="16418"/>
          <a:stretch>
            <a:fillRect/>
          </a:stretch>
        </p:blipFill>
        <p:spPr bwMode="auto">
          <a:xfrm>
            <a:off x="5308600" y="1692275"/>
            <a:ext cx="3208338" cy="32004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If outside, have children and staff go inside.</a:t>
            </a:r>
          </a:p>
          <a:p>
            <a:pPr lvl="1"/>
            <a:r>
              <a:rPr lang="en-US" dirty="0" smtClean="0"/>
              <a:t>Notify everyone of the need to shelter.</a:t>
            </a:r>
          </a:p>
          <a:p>
            <a:pPr lvl="1"/>
            <a:r>
              <a:rPr lang="en-US" dirty="0" smtClean="0"/>
              <a:t>Account for all children and staff.</a:t>
            </a:r>
          </a:p>
          <a:p>
            <a:pPr lvl="1"/>
            <a:r>
              <a:rPr lang="en-US" dirty="0" smtClean="0"/>
              <a:t>Have everyone go to the identified shelter location.</a:t>
            </a:r>
          </a:p>
          <a:p>
            <a:pPr lvl="1"/>
            <a:r>
              <a:rPr lang="en-US" dirty="0" smtClean="0"/>
              <a:t>Ensure you have emergency supplies in the shelter location.</a:t>
            </a:r>
          </a:p>
          <a:p>
            <a:pPr lvl="1"/>
            <a:r>
              <a:rPr lang="en-US" dirty="0" smtClean="0"/>
              <a:t>Listen to the radio for instructions.</a:t>
            </a:r>
          </a:p>
          <a:p>
            <a:pPr>
              <a:tabLst>
                <a:tab pos="457200" algn="l"/>
              </a:tabLst>
            </a:pPr>
            <a:endParaRPr lang="en-US" dirty="0" smtClean="0"/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Sheltering-in-Place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Shut and lock doors and windows.</a:t>
            </a:r>
          </a:p>
          <a:p>
            <a:pPr lvl="1"/>
            <a:r>
              <a:rPr lang="en-US" dirty="0" smtClean="0"/>
              <a:t>Turn off air conditioner, heat, and/or fans.</a:t>
            </a:r>
          </a:p>
          <a:p>
            <a:pPr lvl="1"/>
            <a:r>
              <a:rPr lang="en-US" dirty="0" smtClean="0"/>
              <a:t>Seal the room by taping up windows, vents, and exhausts.</a:t>
            </a:r>
          </a:p>
          <a:p>
            <a:pPr lvl="1"/>
            <a:r>
              <a:rPr lang="en-US" dirty="0" smtClean="0"/>
              <a:t>Close curtains or blinds.</a:t>
            </a:r>
          </a:p>
          <a:p>
            <a:pPr lvl="1"/>
            <a:r>
              <a:rPr lang="en-US" dirty="0" smtClean="0"/>
              <a:t>If air starts to bother children or staff, hold wet cloths over the nose and mouth or go into the bathroom, close the door, and turn on the shower.</a:t>
            </a:r>
          </a:p>
        </p:txBody>
      </p:sp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Contaminated Air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260975" cy="4646612"/>
          </a:xfrm>
        </p:spPr>
        <p:txBody>
          <a:bodyPr/>
          <a:lstStyle/>
          <a:p>
            <a:r>
              <a:rPr lang="en-US" dirty="0" smtClean="0"/>
              <a:t>Designate different locations for evacuation, based on the type of emergency:</a:t>
            </a:r>
          </a:p>
          <a:p>
            <a:pPr lvl="1">
              <a:tabLst/>
            </a:pPr>
            <a:r>
              <a:rPr lang="en-US" dirty="0" smtClean="0"/>
              <a:t>Neighborhood/area </a:t>
            </a:r>
          </a:p>
          <a:p>
            <a:pPr lvl="1">
              <a:tabLst/>
            </a:pPr>
            <a:r>
              <a:rPr lang="en-US" dirty="0" smtClean="0"/>
              <a:t>Out-of-neighborhood/area</a:t>
            </a:r>
          </a:p>
          <a:p>
            <a:pPr lvl="1">
              <a:tabLst/>
            </a:pPr>
            <a:r>
              <a:rPr lang="en-US" dirty="0" smtClean="0"/>
              <a:t>Out-of-town </a:t>
            </a: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Evacuation Location</a:t>
            </a:r>
          </a:p>
        </p:txBody>
      </p:sp>
      <p:pic>
        <p:nvPicPr>
          <p:cNvPr id="4" name="Picture 4" descr="Photo:  Children holding hands in a line and evacuating a school." title="Procedures:  Evacuation 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25" y="1173163"/>
            <a:ext cx="2859088" cy="428783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Determine:</a:t>
            </a:r>
          </a:p>
          <a:p>
            <a:pPr lvl="1">
              <a:tabLst/>
            </a:pPr>
            <a:r>
              <a:rPr lang="en-US" sz="2600" dirty="0" smtClean="0"/>
              <a:t>When an evacuation is necessary.</a:t>
            </a:r>
          </a:p>
          <a:p>
            <a:pPr lvl="1">
              <a:tabLst/>
            </a:pPr>
            <a:r>
              <a:rPr lang="en-US" sz="2600" dirty="0" smtClean="0"/>
              <a:t>Who will call 911.</a:t>
            </a:r>
          </a:p>
          <a:p>
            <a:pPr lvl="1">
              <a:tabLst/>
            </a:pPr>
            <a:r>
              <a:rPr lang="en-US" sz="2600" dirty="0" smtClean="0"/>
              <a:t>What evacuation routes and sites will be used.</a:t>
            </a:r>
          </a:p>
          <a:p>
            <a:pPr lvl="1">
              <a:tabLst/>
            </a:pPr>
            <a:r>
              <a:rPr lang="en-US" sz="2600" dirty="0" smtClean="0"/>
              <a:t>How you will get children out.</a:t>
            </a:r>
          </a:p>
          <a:p>
            <a:pPr lvl="1">
              <a:tabLst/>
            </a:pPr>
            <a:r>
              <a:rPr lang="en-US" sz="2600" dirty="0" smtClean="0"/>
              <a:t>Who will take emergency kits.</a:t>
            </a:r>
          </a:p>
          <a:p>
            <a:pPr lvl="1">
              <a:tabLst/>
            </a:pPr>
            <a:r>
              <a:rPr lang="en-US" sz="2600" dirty="0" smtClean="0"/>
              <a:t>When and how you will account for children.</a:t>
            </a:r>
          </a:p>
          <a:p>
            <a:pPr lvl="1">
              <a:tabLst/>
            </a:pPr>
            <a:r>
              <a:rPr lang="en-US" sz="2600" dirty="0" smtClean="0"/>
              <a:t>How children will be transported to evacuation sites.</a:t>
            </a:r>
          </a:p>
          <a:p>
            <a:pPr lvl="1">
              <a:tabLst/>
            </a:pPr>
            <a:r>
              <a:rPr lang="en-US" sz="2600" dirty="0" smtClean="0"/>
              <a:t>Any special considerations.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Evacuation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Reunification locations</a:t>
            </a:r>
          </a:p>
          <a:p>
            <a:pPr lvl="1"/>
            <a:r>
              <a:rPr lang="en-US" dirty="0" smtClean="0"/>
              <a:t>Parent notification of your designated evacuation sites</a:t>
            </a:r>
          </a:p>
          <a:p>
            <a:pPr lvl="1"/>
            <a:r>
              <a:rPr lang="en-US" dirty="0" smtClean="0"/>
              <a:t>Requirements for release of children</a:t>
            </a:r>
          </a:p>
          <a:p>
            <a:pPr lvl="1"/>
            <a:r>
              <a:rPr lang="en-US" dirty="0" smtClean="0"/>
              <a:t>Procedures for:</a:t>
            </a:r>
          </a:p>
          <a:p>
            <a:pPr lvl="2"/>
            <a:r>
              <a:rPr lang="en-US" dirty="0" smtClean="0"/>
              <a:t>Documenting that the child was picked up</a:t>
            </a:r>
          </a:p>
          <a:p>
            <a:pPr lvl="2"/>
            <a:r>
              <a:rPr lang="en-US" dirty="0" smtClean="0"/>
              <a:t>Children that are missing or not present that day</a:t>
            </a:r>
          </a:p>
          <a:p>
            <a:pPr lvl="2"/>
            <a:r>
              <a:rPr lang="en-US" dirty="0" smtClean="0"/>
              <a:t>Children not picked up</a:t>
            </a: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Reunification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plan must address how you will support: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Infants and toddlers.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Children with additional needs such as medication or equipment.</a:t>
            </a:r>
          </a:p>
          <a:p>
            <a:pPr lvl="1">
              <a:buFont typeface="Arial" charset="0"/>
              <a:buChar char="•"/>
              <a:tabLst/>
            </a:pPr>
            <a:endParaRPr lang="en-US" dirty="0" smtClean="0"/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Procedures:  Additional Assistance</a:t>
            </a:r>
          </a:p>
        </p:txBody>
      </p:sp>
      <p:pic>
        <p:nvPicPr>
          <p:cNvPr id="22533" name="Picture 5" descr="Photo:  Child in a wheelchair." title="Procedures:  Additional Assis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50" y="3289300"/>
            <a:ext cx="3157538" cy="23256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2879725" y="1068388"/>
            <a:ext cx="5807075" cy="4646612"/>
          </a:xfrm>
        </p:spPr>
        <p:txBody>
          <a:bodyPr/>
          <a:lstStyle/>
          <a:p>
            <a:r>
              <a:rPr lang="en-US" dirty="0" smtClean="0"/>
              <a:t>For sheltering:  </a:t>
            </a:r>
          </a:p>
          <a:p>
            <a:pPr lvl="1">
              <a:tabLst/>
            </a:pPr>
            <a:r>
              <a:rPr lang="en-US" dirty="0" smtClean="0"/>
              <a:t>Enough food, water, and other items to last for 72 hours for each child and adult</a:t>
            </a:r>
          </a:p>
          <a:p>
            <a:endParaRPr lang="en-US" dirty="0" smtClean="0"/>
          </a:p>
          <a:p>
            <a:r>
              <a:rPr lang="en-US" dirty="0" smtClean="0"/>
              <a:t>For evacuating: </a:t>
            </a:r>
          </a:p>
          <a:p>
            <a:pPr lvl="1">
              <a:tabLst/>
            </a:pPr>
            <a:r>
              <a:rPr lang="en-US" dirty="0" smtClean="0"/>
              <a:t>Supplies in something easy to carry</a:t>
            </a:r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Emergency Supplies</a:t>
            </a:r>
          </a:p>
        </p:txBody>
      </p:sp>
      <p:pic>
        <p:nvPicPr>
          <p:cNvPr id="23556" name="Picture 4" descr="Photo:  Red backpack" title="Emergency Supp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38313"/>
            <a:ext cx="2565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Describe procedures to follow when an emergency occurs.</a:t>
            </a:r>
          </a:p>
          <a:p>
            <a:pPr lvl="1"/>
            <a:r>
              <a:rPr lang="en-US" dirty="0" smtClean="0"/>
              <a:t>Identify how your childcare site will recover from an emergency.</a:t>
            </a:r>
          </a:p>
          <a:p>
            <a:pPr lvl="1"/>
            <a:r>
              <a:rPr lang="en-US" dirty="0" smtClean="0"/>
              <a:t>Describe how to develop and maintain your emergency plan.</a:t>
            </a:r>
          </a:p>
          <a:p>
            <a:pPr lvl="1"/>
            <a:endParaRPr lang="en-US" dirty="0" smtClean="0"/>
          </a:p>
        </p:txBody>
      </p:sp>
      <p:sp>
        <p:nvSpPr>
          <p:cNvPr id="61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Objectives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Identify where you will conduct operations if you are not able to use your site. </a:t>
            </a:r>
          </a:p>
          <a:p>
            <a:pPr lvl="1"/>
            <a:r>
              <a:rPr lang="en-US" dirty="0" smtClean="0"/>
              <a:t>List needed supplies and sources.</a:t>
            </a:r>
          </a:p>
          <a:p>
            <a:pPr lvl="1"/>
            <a:r>
              <a:rPr lang="en-US" dirty="0" smtClean="0"/>
              <a:t>Identify companies and resources for restoring your site.</a:t>
            </a:r>
          </a:p>
          <a:p>
            <a:pPr lvl="1"/>
            <a:r>
              <a:rPr lang="en-US" dirty="0" smtClean="0"/>
              <a:t>Take photographs of the interior and exterior of your site. </a:t>
            </a:r>
          </a:p>
          <a:p>
            <a:pPr lvl="1"/>
            <a:r>
              <a:rPr lang="en-US" dirty="0" smtClean="0"/>
              <a:t>Maintain a current inventory of equipment and supplies for insurance.</a:t>
            </a: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(1 of 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Identify: </a:t>
            </a:r>
          </a:p>
          <a:p>
            <a:pPr lvl="1">
              <a:tabLst/>
            </a:pPr>
            <a:r>
              <a:rPr lang="en-US" dirty="0" smtClean="0"/>
              <a:t>Where you will store your business records.</a:t>
            </a:r>
          </a:p>
          <a:p>
            <a:pPr lvl="1">
              <a:tabLst/>
            </a:pPr>
            <a:r>
              <a:rPr lang="en-US" dirty="0" smtClean="0"/>
              <a:t>How you will let parents and guardians know your site is closed and when it will reopen.</a:t>
            </a:r>
          </a:p>
          <a:p>
            <a:pPr lvl="1">
              <a:tabLst/>
            </a:pPr>
            <a:r>
              <a:rPr lang="en-US" dirty="0" smtClean="0"/>
              <a:t>Contracts or agreements to put in place for alternate sites and services.</a:t>
            </a:r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(2 of 2)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2620963" y="1068388"/>
            <a:ext cx="6065837" cy="4646612"/>
          </a:xfrm>
        </p:spPr>
        <p:txBody>
          <a:bodyPr/>
          <a:lstStyle/>
          <a:p>
            <a:pPr lvl="1"/>
            <a:r>
              <a:rPr lang="en-US" sz="2700" dirty="0" smtClean="0"/>
              <a:t>Observe children’s behavior and accept the changes. </a:t>
            </a:r>
          </a:p>
          <a:p>
            <a:pPr lvl="1"/>
            <a:r>
              <a:rPr lang="en-US" sz="2700" dirty="0" smtClean="0"/>
              <a:t>Listen to children’s concerns and feelings. </a:t>
            </a:r>
          </a:p>
          <a:p>
            <a:pPr lvl="1"/>
            <a:r>
              <a:rPr lang="en-US" sz="2700" dirty="0" smtClean="0"/>
              <a:t>Keep normal routines. </a:t>
            </a:r>
          </a:p>
          <a:p>
            <a:pPr lvl="1"/>
            <a:r>
              <a:rPr lang="en-US" sz="2700" dirty="0" smtClean="0"/>
              <a:t>Be calm and reassuring. </a:t>
            </a:r>
          </a:p>
          <a:p>
            <a:pPr lvl="1"/>
            <a:r>
              <a:rPr lang="en-US" sz="2700" dirty="0" smtClean="0"/>
              <a:t>Limit media exposure. </a:t>
            </a:r>
          </a:p>
          <a:p>
            <a:pPr lvl="1"/>
            <a:r>
              <a:rPr lang="en-US" sz="2700" dirty="0" smtClean="0"/>
              <a:t>Teach calming techniques.</a:t>
            </a:r>
          </a:p>
          <a:p>
            <a:pPr lvl="1"/>
            <a:r>
              <a:rPr lang="en-US" sz="2700" dirty="0" smtClean="0"/>
              <a:t>Provide support to the child’s family.</a:t>
            </a:r>
          </a:p>
        </p:txBody>
      </p:sp>
      <p:sp>
        <p:nvSpPr>
          <p:cNvPr id="266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and Emotional Recovery</a:t>
            </a:r>
          </a:p>
        </p:txBody>
      </p:sp>
      <p:pic>
        <p:nvPicPr>
          <p:cNvPr id="26628" name="Picture 4" descr="Photo:  Child with sad expression on her face." title="Psychological and Emotional Reco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" y="1077913"/>
            <a:ext cx="2149475" cy="322103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Describe:</a:t>
            </a:r>
          </a:p>
          <a:p>
            <a:pPr lvl="1">
              <a:tabLst/>
            </a:pPr>
            <a:r>
              <a:rPr lang="en-US" dirty="0" smtClean="0"/>
              <a:t>Steps to take to assist others in regaining a positive attitude and reducing stress. </a:t>
            </a:r>
          </a:p>
          <a:p>
            <a:pPr lvl="1">
              <a:tabLst/>
            </a:pPr>
            <a:r>
              <a:rPr lang="en-US" dirty="0" smtClean="0"/>
              <a:t>Recovery resources that are available in the community.</a:t>
            </a: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to Parents and Staff </a:t>
            </a:r>
            <a:endParaRPr lang="en-US" dirty="0" smtClean="0"/>
          </a:p>
        </p:txBody>
      </p:sp>
      <p:pic>
        <p:nvPicPr>
          <p:cNvPr id="27652" name="Picture 4" descr="Photo:  A teacher, parent, and child in a conference." title="Support to Parents and Sta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25" y="3249613"/>
            <a:ext cx="2987675" cy="238601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350" indent="-354013">
              <a:buFontTx/>
              <a:buNone/>
              <a:tabLst>
                <a:tab pos="457200" algn="l"/>
                <a:tab pos="519113" algn="l"/>
              </a:tabLst>
              <a:defRPr/>
            </a:pPr>
            <a:r>
              <a:rPr lang="en-US" dirty="0" smtClean="0"/>
              <a:t>Large sites may develop an emergency operations plan.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867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  <a:tabLst/>
            </a:pPr>
            <a:r>
              <a:rPr lang="en-US" sz="2800" dirty="0" smtClean="0"/>
              <a:t>Small sites may develop a simple emergency action plan.</a:t>
            </a:r>
          </a:p>
        </p:txBody>
      </p:sp>
      <p:sp>
        <p:nvSpPr>
          <p:cNvPr id="286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Developing Your Plan </a:t>
            </a:r>
          </a:p>
        </p:txBody>
      </p:sp>
      <p:pic>
        <p:nvPicPr>
          <p:cNvPr id="2" name="Picture 4" descr="Photo:  Cover of Sample Childcare Emergency Operations Plan&#10;" title="Developing Your P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2852738"/>
            <a:ext cx="2184400" cy="28289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8677" name="Picture 5" descr="Photo:  Cover of Sample Childcare Emergency Action Plan&#10;" title="Developing Your P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2852738"/>
            <a:ext cx="2173288" cy="281146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4545013" y="1036638"/>
            <a:ext cx="26987" cy="4668837"/>
          </a:xfrm>
          <a:prstGeom prst="line">
            <a:avLst/>
          </a:prstGeom>
          <a:ln w="25400">
            <a:solidFill>
              <a:srgbClr val="104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Local/county emergency manager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First responders</a:t>
            </a:r>
          </a:p>
          <a:p>
            <a:pPr lvl="1"/>
            <a:r>
              <a:rPr lang="en-US" dirty="0" smtClean="0"/>
              <a:t>Local schools and local school district</a:t>
            </a:r>
          </a:p>
          <a:p>
            <a:pPr lvl="1"/>
            <a:r>
              <a:rPr lang="en-US" dirty="0" smtClean="0"/>
              <a:t>State department of health</a:t>
            </a:r>
          </a:p>
          <a:p>
            <a:pPr lvl="1"/>
            <a:r>
              <a:rPr lang="en-US" dirty="0" smtClean="0"/>
              <a:t>Childcare site insurance carrier</a:t>
            </a:r>
          </a:p>
          <a:p>
            <a:pPr lvl="1"/>
            <a:r>
              <a:rPr lang="en-US" dirty="0" smtClean="0"/>
              <a:t>Utility company personnel</a:t>
            </a:r>
          </a:p>
          <a:p>
            <a:pPr lvl="1"/>
            <a:r>
              <a:rPr lang="en-US" dirty="0" smtClean="0"/>
              <a:t>Local business and industry personnel</a:t>
            </a:r>
          </a:p>
          <a:p>
            <a:pPr lvl="1"/>
            <a:r>
              <a:rPr lang="en-US" dirty="0" smtClean="0"/>
              <a:t>Childcare organizations</a:t>
            </a:r>
          </a:p>
        </p:txBody>
      </p:sp>
      <p:sp>
        <p:nvSpPr>
          <p:cNvPr id="296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Reviews Your Plan?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Incident Command System (ICS) provides a standardized incident management approach to ensure effective response during an emergency and to protect the children and staff.</a:t>
            </a:r>
          </a:p>
        </p:txBody>
      </p:sp>
      <p:sp>
        <p:nvSpPr>
          <p:cNvPr id="307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Incorporating ICS</a:t>
            </a:r>
          </a:p>
        </p:txBody>
      </p:sp>
      <p:pic>
        <p:nvPicPr>
          <p:cNvPr id="30724" name="Picture 4" descr="Photo:  Incident Commander observing a flooded area." title="Incorporating 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913" y="3221038"/>
            <a:ext cx="2776537" cy="2484437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Instructions</a:t>
            </a:r>
            <a:r>
              <a:rPr lang="en-US" smtClean="0"/>
              <a:t>:  Working individually, answer the following questions:</a:t>
            </a:r>
          </a:p>
          <a:p>
            <a:pPr lvl="1">
              <a:tabLst/>
            </a:pPr>
            <a:r>
              <a:rPr lang="en-US" smtClean="0"/>
              <a:t>What processes and procedures are you missing? </a:t>
            </a:r>
          </a:p>
          <a:p>
            <a:pPr lvl="1">
              <a:tabLst/>
            </a:pPr>
            <a:r>
              <a:rPr lang="en-US" smtClean="0"/>
              <a:t>What do you need to add?</a:t>
            </a:r>
          </a:p>
          <a:p>
            <a:pPr lvl="1">
              <a:tabLst/>
            </a:pPr>
            <a:r>
              <a:rPr lang="en-US" smtClean="0"/>
              <a:t>What processes and procedures do you have in place? </a:t>
            </a:r>
          </a:p>
          <a:p>
            <a:pPr lvl="1">
              <a:tabLst/>
            </a:pPr>
            <a:r>
              <a:rPr lang="en-US" smtClean="0"/>
              <a:t>How can you improve existing processes and procedures?</a:t>
            </a:r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mtClean="0"/>
              <a:t>Can you now:</a:t>
            </a:r>
          </a:p>
          <a:p>
            <a:pPr lvl="1"/>
            <a:r>
              <a:rPr lang="en-US" smtClean="0"/>
              <a:t>Describe procedures to follow when an emergency occurs?</a:t>
            </a:r>
          </a:p>
          <a:p>
            <a:pPr lvl="1"/>
            <a:r>
              <a:rPr lang="en-US" smtClean="0"/>
              <a:t>Identify how your childcare site will recover from an emergency?</a:t>
            </a:r>
          </a:p>
          <a:p>
            <a:pPr lvl="1"/>
            <a:r>
              <a:rPr lang="en-US" smtClean="0"/>
              <a:t>Describe how to develop and maintain your emergency plan?</a:t>
            </a:r>
          </a:p>
        </p:txBody>
      </p:sp>
      <p:sp>
        <p:nvSpPr>
          <p:cNvPr id="327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5424488" cy="4646612"/>
          </a:xfrm>
        </p:spPr>
        <p:txBody>
          <a:bodyPr/>
          <a:lstStyle/>
          <a:p>
            <a:r>
              <a:rPr lang="en-US" dirty="0" smtClean="0"/>
              <a:t>Having a plan helps you to: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Protect yourself, the children in your care, and your staff.</a:t>
            </a:r>
          </a:p>
          <a:p>
            <a:pPr lvl="1">
              <a:buFont typeface="Arial" charset="0"/>
              <a:buChar char="•"/>
              <a:tabLst/>
            </a:pPr>
            <a:r>
              <a:rPr lang="en-US" dirty="0" smtClean="0"/>
              <a:t>Get back to business quickly. </a:t>
            </a:r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Plan</a:t>
            </a:r>
          </a:p>
        </p:txBody>
      </p:sp>
      <p:pic>
        <p:nvPicPr>
          <p:cNvPr id="6" name="Picture 5" descr="Two photos: &#10;Man and a child sitting at a table.&#10;Teacher with a clipboard and two students beside a large rock." title="Building a Pla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38900" y="1092200"/>
            <a:ext cx="2281238" cy="22352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" name="Picture 4" descr="Two photos: &#10;Man and a child sitting at a table.&#10;Teacher with a clipboard and two students beside a large rock." title="Building a Pla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8175" y="3255963"/>
            <a:ext cx="2282825" cy="224790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sz="half" idx="2"/>
          </p:nvPr>
        </p:nvSpPr>
        <p:spPr>
          <a:xfrm>
            <a:off x="4340225" y="1068388"/>
            <a:ext cx="4305300" cy="46466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Make sure you develop a plan that is in accordance with your State’s regulations.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Requirements</a:t>
            </a:r>
          </a:p>
        </p:txBody>
      </p:sp>
      <p:pic>
        <p:nvPicPr>
          <p:cNvPr id="4" name="Picture 3" descr="Photo:  Stack of books and a pen." title="State Requirem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1066800"/>
            <a:ext cx="3673475" cy="245427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68388"/>
            <a:ext cx="4565650" cy="4646612"/>
          </a:xfrm>
        </p:spPr>
        <p:txBody>
          <a:bodyPr/>
          <a:lstStyle/>
          <a:p>
            <a:pPr lvl="1"/>
            <a:r>
              <a:rPr lang="en-US" dirty="0" smtClean="0"/>
              <a:t>Child contact information</a:t>
            </a:r>
          </a:p>
          <a:p>
            <a:pPr lvl="1"/>
            <a:r>
              <a:rPr lang="en-US" dirty="0" smtClean="0"/>
              <a:t>Emergency contact information</a:t>
            </a:r>
          </a:p>
          <a:p>
            <a:pPr lvl="1"/>
            <a:r>
              <a:rPr lang="en-US" dirty="0" smtClean="0"/>
              <a:t>Documented procedures</a:t>
            </a:r>
          </a:p>
          <a:p>
            <a:pPr lvl="1"/>
            <a:r>
              <a:rPr lang="en-US" dirty="0" smtClean="0"/>
              <a:t>Emergency supplies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and Preparedness Issues</a:t>
            </a:r>
          </a:p>
        </p:txBody>
      </p:sp>
      <p:pic>
        <p:nvPicPr>
          <p:cNvPr id="9220" name="Picture 4" descr="Photo:  A desktop phone will a 911 sticker on it." title="Planning and Preparedness Iss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241425"/>
            <a:ext cx="3533775" cy="3557588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Instructions</a:t>
            </a:r>
            <a:r>
              <a:rPr lang="en-US" dirty="0" smtClean="0"/>
              <a:t>:  Working individually . . .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dirty="0" smtClean="0"/>
              <a:t>Review the list of planning and preparedness issues in your Student Manual. 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dirty="0" smtClean="0"/>
              <a:t>Determine if you have a process to address each issue at your childcare site. </a:t>
            </a:r>
          </a:p>
          <a:p>
            <a:pPr marL="628650" lvl="1" indent="-514350">
              <a:buFont typeface="Times New Roman" pitchFamily="18" charset="0"/>
              <a:buAutoNum type="arabicPeriod"/>
              <a:tabLst/>
            </a:pPr>
            <a:r>
              <a:rPr lang="en-US" dirty="0" smtClean="0"/>
              <a:t>List any issues that you may need to address.</a:t>
            </a: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Parent/guardian contact information</a:t>
            </a:r>
          </a:p>
          <a:p>
            <a:pPr lvl="1"/>
            <a:r>
              <a:rPr lang="en-US" dirty="0" smtClean="0"/>
              <a:t>Designated people with permission to pick up child</a:t>
            </a:r>
          </a:p>
          <a:p>
            <a:pPr lvl="1"/>
            <a:r>
              <a:rPr lang="en-US" dirty="0" smtClean="0"/>
              <a:t>Designated physician and hospital</a:t>
            </a:r>
          </a:p>
          <a:p>
            <a:pPr lvl="1"/>
            <a:r>
              <a:rPr lang="en-US" dirty="0" smtClean="0"/>
              <a:t>Child’s favorite toys, foods, and things to do</a:t>
            </a:r>
          </a:p>
          <a:p>
            <a:pPr lvl="1"/>
            <a:r>
              <a:rPr lang="en-US" dirty="0" smtClean="0"/>
              <a:t>Comforting techniques for the child</a:t>
            </a:r>
          </a:p>
          <a:p>
            <a:pPr lvl="1"/>
            <a:r>
              <a:rPr lang="en-US" dirty="0" smtClean="0"/>
              <a:t>Description from health provider of special health care needs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Contact Information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494088" y="1068388"/>
            <a:ext cx="5192712" cy="4646612"/>
          </a:xfrm>
        </p:spPr>
        <p:txBody>
          <a:bodyPr/>
          <a:lstStyle/>
          <a:p>
            <a:r>
              <a:rPr lang="en-US" dirty="0" smtClean="0"/>
              <a:t>Document parental permission for:</a:t>
            </a:r>
          </a:p>
          <a:p>
            <a:pPr lvl="1">
              <a:tabLst/>
            </a:pPr>
            <a:r>
              <a:rPr lang="en-US" dirty="0" smtClean="0"/>
              <a:t>Emergency transport. </a:t>
            </a:r>
          </a:p>
          <a:p>
            <a:pPr lvl="1">
              <a:tabLst/>
            </a:pPr>
            <a:r>
              <a:rPr lang="en-US" dirty="0" smtClean="0"/>
              <a:t>Emergency medical treatment.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Parental Permission</a:t>
            </a:r>
          </a:p>
        </p:txBody>
      </p:sp>
      <p:pic>
        <p:nvPicPr>
          <p:cNvPr id="12292" name="Picture 4" descr="Photo:  an ambulance." title="Parental Permi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1214438"/>
            <a:ext cx="2849562" cy="379412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Medical personnel and hospital</a:t>
            </a:r>
          </a:p>
          <a:p>
            <a:pPr lvl="1"/>
            <a:r>
              <a:rPr lang="en-US" dirty="0" smtClean="0"/>
              <a:t>Police, fire, and rescue</a:t>
            </a:r>
          </a:p>
          <a:p>
            <a:pPr lvl="1"/>
            <a:r>
              <a:rPr lang="en-US" dirty="0" smtClean="0"/>
              <a:t>Poison control</a:t>
            </a:r>
          </a:p>
          <a:p>
            <a:pPr lvl="1"/>
            <a:r>
              <a:rPr lang="en-US" dirty="0" smtClean="0"/>
              <a:t>Local emergency management</a:t>
            </a:r>
          </a:p>
          <a:p>
            <a:pPr lvl="1"/>
            <a:r>
              <a:rPr lang="en-US" dirty="0" smtClean="0"/>
              <a:t>Utility companies </a:t>
            </a:r>
          </a:p>
          <a:p>
            <a:pPr lvl="1"/>
            <a:r>
              <a:rPr lang="en-US" dirty="0" smtClean="0"/>
              <a:t>Emergency information sources</a:t>
            </a:r>
          </a:p>
          <a:p>
            <a:pPr lvl="1"/>
            <a:r>
              <a:rPr lang="en-US" dirty="0" smtClean="0"/>
              <a:t>Insurance </a:t>
            </a:r>
          </a:p>
          <a:p>
            <a:pPr lvl="1"/>
            <a:r>
              <a:rPr lang="en-US" dirty="0" smtClean="0"/>
              <a:t>Neighbors</a:t>
            </a: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Contact Information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44392</TotalTime>
  <Words>984</Words>
  <Application>Microsoft Office PowerPoint</Application>
  <PresentationFormat>On-screen Show (4:3)</PresentationFormat>
  <Paragraphs>154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Custom Design</vt:lpstr>
      <vt:lpstr>Module 3:  Developing Plans  </vt:lpstr>
      <vt:lpstr>Module Objectives</vt:lpstr>
      <vt:lpstr>Building a Plan</vt:lpstr>
      <vt:lpstr>State Requirements</vt:lpstr>
      <vt:lpstr>Planning and Preparedness Issues</vt:lpstr>
      <vt:lpstr>Activity</vt:lpstr>
      <vt:lpstr>Child Contact Information</vt:lpstr>
      <vt:lpstr>Parental Permission</vt:lpstr>
      <vt:lpstr>Emergency Contact Information </vt:lpstr>
      <vt:lpstr>Procedures:  Sign-In and Sign-Out</vt:lpstr>
      <vt:lpstr>Procedures:  Closing</vt:lpstr>
      <vt:lpstr>Procedures:  Shelter-in-Place Location</vt:lpstr>
      <vt:lpstr>Procedures:  Sheltering-in-Place</vt:lpstr>
      <vt:lpstr>Procedures:  Contaminated Air</vt:lpstr>
      <vt:lpstr>Procedures:  Evacuation Location</vt:lpstr>
      <vt:lpstr>Procedures:  Evacuation </vt:lpstr>
      <vt:lpstr>Procedures:  Reunification</vt:lpstr>
      <vt:lpstr>Procedures:  Additional Assistance</vt:lpstr>
      <vt:lpstr>Emergency Supplies</vt:lpstr>
      <vt:lpstr>Recovery (1 of 2)</vt:lpstr>
      <vt:lpstr>Recovery (2 of 2) </vt:lpstr>
      <vt:lpstr>Psychological and Emotional Recovery</vt:lpstr>
      <vt:lpstr>Support to Parents and Staff </vt:lpstr>
      <vt:lpstr> Developing Your Plan </vt:lpstr>
      <vt:lpstr>Who Reviews Your Plan?</vt:lpstr>
      <vt:lpstr>Incorporating ICS</vt:lpstr>
      <vt:lpstr>Activity</vt:lpstr>
      <vt:lpstr>Module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IS906 Workplace Security Awareness</dc:title>
  <dc:creator>FEMA</dc:creator>
  <cp:lastModifiedBy>Ginny Conrad</cp:lastModifiedBy>
  <cp:revision>2642</cp:revision>
  <cp:lastPrinted>2005-07-05T17:26:47Z</cp:lastPrinted>
  <dcterms:created xsi:type="dcterms:W3CDTF">2004-12-03T17:53:15Z</dcterms:created>
  <dcterms:modified xsi:type="dcterms:W3CDTF">2012-03-27T21:07:01Z</dcterms:modified>
</cp:coreProperties>
</file>