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4337" r:id="rId2"/>
  </p:sldMasterIdLst>
  <p:notesMasterIdLst>
    <p:notesMasterId r:id="rId12"/>
  </p:notesMasterIdLst>
  <p:handoutMasterIdLst>
    <p:handoutMasterId r:id="rId13"/>
  </p:handoutMasterIdLst>
  <p:sldIdLst>
    <p:sldId id="628" r:id="rId3"/>
    <p:sldId id="787" r:id="rId4"/>
    <p:sldId id="788" r:id="rId5"/>
    <p:sldId id="789" r:id="rId6"/>
    <p:sldId id="790" r:id="rId7"/>
    <p:sldId id="794" r:id="rId8"/>
    <p:sldId id="791" r:id="rId9"/>
    <p:sldId id="792" r:id="rId10"/>
    <p:sldId id="793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F4173"/>
    <a:srgbClr val="104173"/>
    <a:srgbClr val="6EA92D"/>
    <a:srgbClr val="80C535"/>
    <a:srgbClr val="C00000"/>
    <a:srgbClr val="D2E8F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8" autoAdjust="0"/>
    <p:restoredTop sz="98173" autoAdjust="0"/>
  </p:normalViewPr>
  <p:slideViewPr>
    <p:cSldViewPr snapToGrid="0">
      <p:cViewPr varScale="1">
        <p:scale>
          <a:sx n="84" d="100"/>
          <a:sy n="84" d="100"/>
        </p:scale>
        <p:origin x="-1656" y="-62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32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9713"/>
            <a:ext cx="317023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9713"/>
            <a:ext cx="317023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807FEFD-219E-4EFC-903C-CF4259E979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1668659-F421-4966-8E65-8CD9C5F50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92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IS-700.A:  National Incident Management System, An Introduction</a:t>
            </a:r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2009</a:t>
            </a:r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2.</a:t>
            </a:r>
            <a:fld id="{F0F3BAA3-77D5-4D90-8D9A-FD1E9FE9E313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53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13CE1C-2E54-4CAE-B781-4C87EC709B6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IS-700.A:  National Incident Management System, An Introduction</a:t>
            </a:r>
          </a:p>
        </p:txBody>
      </p:sp>
      <p:sp>
        <p:nvSpPr>
          <p:cNvPr id="25603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2009</a:t>
            </a:r>
          </a:p>
        </p:txBody>
      </p:sp>
      <p:sp>
        <p:nvSpPr>
          <p:cNvPr id="25604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7.</a:t>
            </a:r>
            <a:fld id="{93D1D9C6-238C-477F-B113-5EB99352CD7C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560388"/>
            <a:ext cx="4800600" cy="3600450"/>
          </a:xfrm>
          <a:ln/>
        </p:spPr>
      </p:sp>
      <p:sp>
        <p:nvSpPr>
          <p:cNvPr id="17414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tabLst/>
              <a:defRPr sz="2800">
                <a:latin typeface="+mn-lt"/>
              </a:defRPr>
            </a:lvl1pPr>
            <a:lvl2pPr>
              <a:tabLst>
                <a:tab pos="457200" algn="l"/>
              </a:tabLst>
              <a:defRPr sz="2800">
                <a:latin typeface="+mn-lt"/>
              </a:defRPr>
            </a:lvl2pPr>
            <a:lvl3pPr>
              <a:defRPr sz="2800">
                <a:latin typeface="+mn-lt"/>
              </a:defRPr>
            </a:lvl3pPr>
            <a:lvl4pPr>
              <a:defRPr sz="2800">
                <a:latin typeface="+mn-lt"/>
              </a:defRPr>
            </a:lvl4pPr>
            <a:lvl5pPr>
              <a:defRPr sz="2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2660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8884-574B-40EB-8178-2B933E683E13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5ACD1-C142-496D-96AA-45CD19F04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5D1E-9FF5-4990-862B-780947D41D4E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6520-5BD4-4351-BDEC-C221C8573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43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53871-839C-4AC0-9FCD-50C520D39920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44FF-6CB3-49D6-A78C-800511ED2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72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6A468-82BE-4DD7-8CBD-B13419D4DCE7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2424F-3BE5-4B9F-AE09-1D766E349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02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81B1-B73C-4BCD-98A2-F496D1FC5776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E34B-33D1-4C10-83AC-45827922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69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A714D-1FED-4A13-9936-9FA4B7DFE28C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85454-82E7-4AB4-88D6-98B89373B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0BD31-E9DF-4091-AC6C-5A6E059AEA7B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EAC7-5C9D-4833-B6CA-D2BFFF3C3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6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4AE25-C721-4DDE-B83A-F509A6D14B70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C9CB-E664-4EB3-AE80-434B3C75D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BF146-2768-4876-8F50-6E07FEAA5BB5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0A6F-DC72-4F18-9CFD-59D81B288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9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bkgFEMA_v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"/>
          <p:cNvSpPr>
            <a:spLocks noChangeArrowheads="1"/>
          </p:cNvSpPr>
          <p:nvPr userDrawn="1"/>
        </p:nvSpPr>
        <p:spPr bwMode="gray">
          <a:xfrm>
            <a:off x="6248400" y="5969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Visual 5.</a:t>
            </a:r>
            <a:fld id="{401CCD6A-6612-4015-93FC-495301B6E822}" type="slidenum">
              <a:rPr lang="en-US" sz="1400" b="1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gray">
          <a:xfrm>
            <a:off x="2890838" y="6181725"/>
            <a:ext cx="6253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IS-36 </a:t>
            </a:r>
            <a:r>
              <a:rPr lang="en-US" sz="1400" b="1" dirty="0" err="1">
                <a:solidFill>
                  <a:schemeClr val="bg1"/>
                </a:solidFill>
                <a:latin typeface="+mn-lt"/>
              </a:rPr>
              <a:t>Multihazard</a:t>
            </a:r>
            <a:r>
              <a:rPr lang="en-US" sz="1400" b="1" dirty="0">
                <a:solidFill>
                  <a:schemeClr val="bg1"/>
                </a:solidFill>
                <a:latin typeface="+mn-lt"/>
              </a:rPr>
              <a:t> Planning for Childcare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0181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8388"/>
            <a:ext cx="4038600" cy="4646612"/>
          </a:xfrm>
        </p:spPr>
        <p:txBody>
          <a:bodyPr/>
          <a:lstStyle>
            <a:lvl1pPr marL="0" indent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8388"/>
            <a:ext cx="4038600" cy="4646612"/>
          </a:xfrm>
        </p:spPr>
        <p:txBody>
          <a:bodyPr/>
          <a:lstStyle>
            <a:lvl1pPr marL="0" indent="0"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9309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85" y="4558352"/>
            <a:ext cx="7948684" cy="910988"/>
          </a:xfrm>
          <a:solidFill>
            <a:srgbClr val="000066"/>
          </a:solidFill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068388"/>
            <a:ext cx="7936173" cy="3162418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0509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 userDrawn="1"/>
        </p:nvSpPr>
        <p:spPr>
          <a:xfrm>
            <a:off x="1146412" y="1555844"/>
            <a:ext cx="6632812" cy="3016156"/>
          </a:xfrm>
          <a:prstGeom prst="wedgeEllipseCallout">
            <a:avLst/>
          </a:prstGeom>
          <a:solidFill>
            <a:srgbClr val="10417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1860076" y="2340588"/>
            <a:ext cx="5205484" cy="1119116"/>
          </a:xfrm>
          <a:noFill/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3156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51882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635011" y="4264172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2"/>
          </p:nvPr>
        </p:nvSpPr>
        <p:spPr>
          <a:xfrm>
            <a:off x="631473" y="3473792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642105" y="2708261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>
          <a:xfrm>
            <a:off x="652739" y="1932096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2"/>
          </p:nvPr>
        </p:nvSpPr>
        <p:spPr>
          <a:xfrm>
            <a:off x="631474" y="1177198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3345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C861-CE00-4DCE-9C5D-1C56CEF035B0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BEB54-D1A3-4B13-928F-66BF32C45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2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5D516-DB95-49E9-AE80-7A3C6B75371D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9DA6-8148-4B99-A3DF-EF6715BD3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3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kgFEMA_v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2"/>
          <p:cNvSpPr>
            <a:spLocks noChangeArrowheads="1"/>
          </p:cNvSpPr>
          <p:nvPr/>
        </p:nvSpPr>
        <p:spPr bwMode="gray">
          <a:xfrm>
            <a:off x="6248400" y="5969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 Visual 5.</a:t>
            </a:r>
            <a:fld id="{7B074F57-0B7E-486B-970F-DFB24E7F5FD3}" type="slidenum">
              <a:rPr lang="en-US" sz="1400" b="1">
                <a:solidFill>
                  <a:schemeClr val="bg1"/>
                </a:solidFill>
                <a:latin typeface="+mn-lt"/>
              </a:rPr>
              <a:pPr algn="r">
                <a:defRPr/>
              </a:pPr>
              <a:t>‹#›</a:t>
            </a:fld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gray">
          <a:xfrm>
            <a:off x="2890838" y="6181725"/>
            <a:ext cx="6253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IS-36 </a:t>
            </a:r>
            <a:r>
              <a:rPr lang="en-US" sz="1400" b="1" dirty="0" err="1">
                <a:solidFill>
                  <a:srgbClr val="FFFFFF"/>
                </a:solidFill>
                <a:latin typeface="Arial"/>
              </a:rPr>
              <a:t>Multihazard</a:t>
            </a:r>
            <a:r>
              <a:rPr lang="en-US" sz="1400" b="1" dirty="0">
                <a:solidFill>
                  <a:srgbClr val="FFFFFF"/>
                </a:solidFill>
                <a:latin typeface="Arial"/>
              </a:rPr>
              <a:t> Planning for Childcare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1" r:id="rId1"/>
    <p:sldLayoutId id="2147484827" r:id="rId2"/>
    <p:sldLayoutId id="2147484812" r:id="rId3"/>
    <p:sldLayoutId id="2147484813" r:id="rId4"/>
    <p:sldLayoutId id="2147484828" r:id="rId5"/>
    <p:sldLayoutId id="2147484814" r:id="rId6"/>
    <p:sldLayoutId id="2147484815" r:id="rId7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457200" algn="l"/>
        </a:tabLst>
        <a:defRPr sz="2800" b="1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57200" algn="l"/>
        </a:tabLst>
        <a:defRPr sz="2800" b="1">
          <a:solidFill>
            <a:srgbClr val="000066"/>
          </a:solidFill>
          <a:latin typeface="+mn-lt"/>
          <a:cs typeface="+mn-cs"/>
        </a:defRPr>
      </a:lvl2pPr>
      <a:lvl3pPr marL="9144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914400" algn="l"/>
        </a:tabLst>
        <a:defRPr sz="2800" b="1">
          <a:solidFill>
            <a:srgbClr val="000066"/>
          </a:solidFill>
          <a:latin typeface="+mn-lt"/>
          <a:cs typeface="+mn-cs"/>
        </a:defRPr>
      </a:lvl3pPr>
      <a:lvl4pPr marL="13716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1371600" algn="l"/>
        </a:tabLst>
        <a:defRPr sz="2800" b="1">
          <a:solidFill>
            <a:srgbClr val="000066"/>
          </a:solidFill>
          <a:latin typeface="+mn-lt"/>
          <a:cs typeface="+mn-cs"/>
        </a:defRPr>
      </a:lvl4pPr>
      <a:lvl5pPr marL="21748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09F879-3B37-4453-9F58-20311D91FB2A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34898D-D334-41C0-BC78-5B4B69AD4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6" r:id="rId1"/>
    <p:sldLayoutId id="2147484817" r:id="rId2"/>
    <p:sldLayoutId id="2147484818" r:id="rId3"/>
    <p:sldLayoutId id="2147484819" r:id="rId4"/>
    <p:sldLayoutId id="2147484820" r:id="rId5"/>
    <p:sldLayoutId id="2147484821" r:id="rId6"/>
    <p:sldLayoutId id="2147484822" r:id="rId7"/>
    <p:sldLayoutId id="2147484823" r:id="rId8"/>
    <p:sldLayoutId id="2147484824" r:id="rId9"/>
    <p:sldLayoutId id="2147484825" r:id="rId10"/>
    <p:sldLayoutId id="2147484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1939925"/>
            <a:ext cx="4405313" cy="2079625"/>
          </a:xfrm>
        </p:spPr>
        <p:txBody>
          <a:bodyPr/>
          <a:lstStyle/>
          <a:p>
            <a:pPr eaLnBrk="1" hangingPunct="1"/>
            <a:r>
              <a:rPr lang="en-US" sz="3600" smtClean="0"/>
              <a:t>Module 5:  Course Summary</a:t>
            </a:r>
            <a:br>
              <a:rPr lang="en-US" sz="3600" smtClean="0"/>
            </a:br>
            <a:endParaRPr lang="en-US" sz="3600" smtClean="0"/>
          </a:p>
        </p:txBody>
      </p:sp>
      <p:pic>
        <p:nvPicPr>
          <p:cNvPr id="5124" name="Picture 4" descr="Man at a whiteboard" title="Module 5: Copurse Summa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9038" y="1377950"/>
            <a:ext cx="3492500" cy="3494088"/>
          </a:xfrm>
          <a:prstGeom prst="rect">
            <a:avLst/>
          </a:prstGeom>
          <a:noFill/>
          <a:ln w="9525">
            <a:solidFill>
              <a:srgbClr val="18314A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Review the steps for developing your emergency plan.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/>
              <a:t>Step 1 – Knowing your hazards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Step </a:t>
            </a:r>
            <a:r>
              <a:rPr lang="en-US" dirty="0"/>
              <a:t>2 – Developing your plan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Step </a:t>
            </a:r>
            <a:r>
              <a:rPr lang="en-US" dirty="0"/>
              <a:t>3 – </a:t>
            </a:r>
            <a:r>
              <a:rPr lang="en-US" dirty="0" smtClean="0"/>
              <a:t>Testing </a:t>
            </a:r>
            <a:r>
              <a:rPr lang="en-US" dirty="0"/>
              <a:t>and </a:t>
            </a:r>
            <a:r>
              <a:rPr lang="en-US" dirty="0" smtClean="0"/>
              <a:t>updating </a:t>
            </a:r>
            <a:r>
              <a:rPr lang="en-US" dirty="0"/>
              <a:t>your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Locate resources to identify what your childcare site needs to do to be prepared.</a:t>
            </a:r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Module Objectives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Identifying and addressing hazards.</a:t>
            </a:r>
          </a:p>
          <a:p>
            <a:pPr lvl="1"/>
            <a:r>
              <a:rPr lang="en-US" smtClean="0"/>
              <a:t>Having a plan that addresses evacuating, staying put, and reunification.</a:t>
            </a:r>
          </a:p>
          <a:p>
            <a:pPr lvl="1"/>
            <a:r>
              <a:rPr lang="en-US" smtClean="0"/>
              <a:t>Being able to contact parents/guardians and emergency personnel.</a:t>
            </a:r>
          </a:p>
          <a:p>
            <a:pPr lvl="1"/>
            <a:r>
              <a:rPr lang="en-US" smtClean="0"/>
              <a:t>Establishing relationships with your community stakeholders and including them in your preparedness efforts. </a:t>
            </a:r>
          </a:p>
          <a:p>
            <a:pPr lvl="1"/>
            <a:r>
              <a:rPr lang="en-US" smtClean="0"/>
              <a:t>Preparing your site.</a:t>
            </a:r>
          </a:p>
        </p:txBody>
      </p:sp>
      <p:sp>
        <p:nvSpPr>
          <p:cNvPr id="717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Review:  Module 1:  Course Introduction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sz="2800" smtClean="0"/>
              <a:t>Missing, Lost, or Abducted Child</a:t>
            </a:r>
          </a:p>
          <a:p>
            <a:pPr lvl="1"/>
            <a:r>
              <a:rPr lang="en-US" sz="2800" smtClean="0"/>
              <a:t>Severe Weather and Geological Events</a:t>
            </a:r>
          </a:p>
          <a:p>
            <a:pPr lvl="1"/>
            <a:r>
              <a:rPr lang="en-US" sz="2800" smtClean="0"/>
              <a:t>Illness Outbreaks</a:t>
            </a:r>
          </a:p>
          <a:p>
            <a:pPr lvl="1"/>
            <a:r>
              <a:rPr lang="en-US" sz="2800" smtClean="0"/>
              <a:t>Food Safety</a:t>
            </a:r>
          </a:p>
          <a:p>
            <a:pPr lvl="1"/>
            <a:r>
              <a:rPr lang="en-US" sz="2800" smtClean="0"/>
              <a:t>Building and Grounds Hazards</a:t>
            </a:r>
          </a:p>
          <a:p>
            <a:endParaRPr lang="en-US" smtClean="0"/>
          </a:p>
        </p:txBody>
      </p:sp>
      <p:sp>
        <p:nvSpPr>
          <p:cNvPr id="819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sz="2800" smtClean="0"/>
              <a:t>Fires</a:t>
            </a:r>
          </a:p>
          <a:p>
            <a:pPr lvl="1"/>
            <a:r>
              <a:rPr lang="en-US" sz="2800" smtClean="0"/>
              <a:t>General Safety</a:t>
            </a:r>
          </a:p>
          <a:p>
            <a:pPr lvl="1"/>
            <a:r>
              <a:rPr lang="en-US" sz="2800" smtClean="0"/>
              <a:t>Hazardous Materials</a:t>
            </a:r>
          </a:p>
          <a:p>
            <a:pPr lvl="1"/>
            <a:r>
              <a:rPr lang="en-US" sz="2800" smtClean="0"/>
              <a:t>Utility Outages and Blackouts</a:t>
            </a:r>
          </a:p>
          <a:p>
            <a:pPr lvl="1"/>
            <a:r>
              <a:rPr lang="en-US" sz="2800" smtClean="0"/>
              <a:t>Criminal Activity</a:t>
            </a:r>
          </a:p>
        </p:txBody>
      </p:sp>
      <p:sp>
        <p:nvSpPr>
          <p:cNvPr id="819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Review:  Module 2:  Knowing Your Hazards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smtClean="0"/>
              <a:t>Plan topics:</a:t>
            </a:r>
          </a:p>
          <a:p>
            <a:pPr lvl="1">
              <a:tabLst/>
            </a:pPr>
            <a:r>
              <a:rPr lang="en-US" sz="2500" smtClean="0"/>
              <a:t>Collecting information. </a:t>
            </a:r>
          </a:p>
          <a:p>
            <a:pPr lvl="1">
              <a:tabLst/>
            </a:pPr>
            <a:r>
              <a:rPr lang="en-US" sz="2500" smtClean="0"/>
              <a:t>Posting emergency information. </a:t>
            </a:r>
          </a:p>
          <a:p>
            <a:pPr lvl="1">
              <a:tabLst/>
            </a:pPr>
            <a:r>
              <a:rPr lang="en-US" sz="2500" smtClean="0"/>
              <a:t>Developing procedures for: </a:t>
            </a:r>
          </a:p>
          <a:p>
            <a:pPr lvl="2">
              <a:tabLst/>
            </a:pPr>
            <a:r>
              <a:rPr lang="en-US" sz="2500" smtClean="0"/>
              <a:t>Sign-in and sign-out. </a:t>
            </a:r>
          </a:p>
          <a:p>
            <a:pPr lvl="2">
              <a:tabLst/>
            </a:pPr>
            <a:r>
              <a:rPr lang="en-US" sz="2500" smtClean="0"/>
              <a:t>Closing. </a:t>
            </a:r>
          </a:p>
          <a:p>
            <a:pPr lvl="2">
              <a:tabLst/>
            </a:pPr>
            <a:r>
              <a:rPr lang="en-US" sz="2500" smtClean="0"/>
              <a:t>Shelter-in-place and evacuation. </a:t>
            </a:r>
          </a:p>
          <a:p>
            <a:pPr lvl="2">
              <a:tabLst/>
            </a:pPr>
            <a:r>
              <a:rPr lang="en-US" sz="2500" smtClean="0"/>
              <a:t>Reunification.</a:t>
            </a:r>
          </a:p>
          <a:p>
            <a:pPr lvl="1">
              <a:tabLst/>
            </a:pPr>
            <a:r>
              <a:rPr lang="en-US" sz="2500" smtClean="0"/>
              <a:t>Preparing emergency kits.</a:t>
            </a:r>
          </a:p>
          <a:p>
            <a:pPr lvl="1">
              <a:tabLst/>
            </a:pPr>
            <a:r>
              <a:rPr lang="en-US" sz="2500" smtClean="0"/>
              <a:t>Accounting for different needs.</a:t>
            </a:r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 Module 3:  Developing Plans </a:t>
            </a:r>
          </a:p>
        </p:txBody>
      </p:sp>
      <p:pic>
        <p:nvPicPr>
          <p:cNvPr id="39938" name="Picture 2" descr="Sample Childcare Emergency Action Plan cover" title="Review:  Module 3: Developing Pla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7963" y="1160463"/>
            <a:ext cx="2078037" cy="2687637"/>
          </a:xfrm>
          <a:prstGeom prst="rect">
            <a:avLst/>
          </a:prstGeom>
          <a:noFill/>
          <a:ln w="9525">
            <a:solidFill>
              <a:srgbClr val="18314A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4"/>
          <p:cNvSpPr>
            <a:spLocks noGrp="1"/>
          </p:cNvSpPr>
          <p:nvPr>
            <p:ph idx="1"/>
          </p:nvPr>
        </p:nvSpPr>
        <p:spPr>
          <a:xfrm>
            <a:off x="2921000" y="1068388"/>
            <a:ext cx="5765800" cy="4646612"/>
          </a:xfrm>
        </p:spPr>
        <p:txBody>
          <a:bodyPr/>
          <a:lstStyle/>
          <a:p>
            <a:pPr lvl="1"/>
            <a:r>
              <a:rPr lang="en-US" dirty="0" smtClean="0"/>
              <a:t>Communicate the procedures in your plan.</a:t>
            </a:r>
          </a:p>
          <a:p>
            <a:pPr lvl="1"/>
            <a:r>
              <a:rPr lang="en-US" dirty="0" smtClean="0"/>
              <a:t>Conduct and complete training to be prepared for emergencies.</a:t>
            </a:r>
          </a:p>
          <a:p>
            <a:pPr lvl="1"/>
            <a:r>
              <a:rPr lang="en-US" dirty="0" smtClean="0"/>
              <a:t>Conduct drills to practice the procedures in your plan.</a:t>
            </a:r>
          </a:p>
        </p:txBody>
      </p:sp>
      <p:sp>
        <p:nvSpPr>
          <p:cNvPr id="1024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Review:  Module 4:  Testing and Updating Your Plan </a:t>
            </a:r>
          </a:p>
        </p:txBody>
      </p:sp>
      <p:pic>
        <p:nvPicPr>
          <p:cNvPr id="40962" name="Picture 2" descr="Two women discussing paperwork" title="Review:  Module 4: Testing and Updating Your Plan"/>
          <p:cNvPicPr>
            <a:picLocks noChangeAspect="1" noChangeArrowheads="1"/>
          </p:cNvPicPr>
          <p:nvPr/>
        </p:nvPicPr>
        <p:blipFill>
          <a:blip r:embed="rId2"/>
          <a:srcRect b="13692"/>
          <a:stretch>
            <a:fillRect/>
          </a:stretch>
        </p:blipFill>
        <p:spPr bwMode="auto">
          <a:xfrm>
            <a:off x="452438" y="1069975"/>
            <a:ext cx="2332037" cy="3024188"/>
          </a:xfrm>
          <a:prstGeom prst="rect">
            <a:avLst/>
          </a:prstGeom>
          <a:noFill/>
          <a:ln w="9525">
            <a:solidFill>
              <a:srgbClr val="18314A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4"/>
          <p:cNvSpPr>
            <a:spLocks noGrp="1"/>
          </p:cNvSpPr>
          <p:nvPr>
            <p:ph idx="1"/>
          </p:nvPr>
        </p:nvSpPr>
        <p:spPr>
          <a:xfrm>
            <a:off x="457200" y="1068388"/>
            <a:ext cx="5097463" cy="4646612"/>
          </a:xfrm>
        </p:spPr>
        <p:txBody>
          <a:bodyPr/>
          <a:lstStyle/>
          <a:p>
            <a:pPr lvl="1"/>
            <a:r>
              <a:rPr lang="en-US" smtClean="0"/>
              <a:t>Develop your plan.</a:t>
            </a:r>
          </a:p>
          <a:p>
            <a:pPr lvl="1"/>
            <a:r>
              <a:rPr lang="en-US" smtClean="0"/>
              <a:t>Test it through training and exercises.</a:t>
            </a:r>
          </a:p>
          <a:p>
            <a:pPr lvl="1"/>
            <a:r>
              <a:rPr lang="en-US" smtClean="0"/>
              <a:t>Keep it updated.</a:t>
            </a:r>
          </a:p>
        </p:txBody>
      </p:sp>
      <p:sp>
        <p:nvSpPr>
          <p:cNvPr id="1126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pic>
        <p:nvPicPr>
          <p:cNvPr id="38914" name="Picture 2" descr="Woman taking notes in a meeting" title="Next St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4675" y="1160463"/>
            <a:ext cx="2851150" cy="4287837"/>
          </a:xfrm>
          <a:prstGeom prst="rect">
            <a:avLst/>
          </a:prstGeom>
          <a:noFill/>
          <a:ln w="9525">
            <a:solidFill>
              <a:srgbClr val="18314A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Exam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u="sng" dirty="0" smtClean="0"/>
              <a:t>Instructions</a:t>
            </a:r>
            <a:r>
              <a:rPr lang="en-US" sz="2600" dirty="0" smtClean="0"/>
              <a:t>:</a:t>
            </a:r>
          </a:p>
          <a:p>
            <a:pPr marL="628650" lvl="1" indent="-514350">
              <a:buFont typeface="Times New Roman" pitchFamily="18" charset="0"/>
              <a:buAutoNum type="arabicPeriod"/>
              <a:tabLst/>
            </a:pPr>
            <a:r>
              <a:rPr lang="en-US" sz="2600" dirty="0" smtClean="0"/>
              <a:t>Take a few moments to review your Student Manual and identify any questions.</a:t>
            </a:r>
          </a:p>
          <a:p>
            <a:pPr marL="628650" lvl="1" indent="-514350">
              <a:buFont typeface="Times New Roman" pitchFamily="18" charset="0"/>
              <a:buAutoNum type="arabicPeriod"/>
              <a:tabLst/>
            </a:pPr>
            <a:r>
              <a:rPr lang="en-US" sz="2600" dirty="0" smtClean="0"/>
              <a:t>Make sure that you get all of your questions answered prior to beginning the final test.</a:t>
            </a:r>
          </a:p>
          <a:p>
            <a:pPr marL="628650" lvl="1" indent="-514350">
              <a:buFont typeface="Times New Roman" pitchFamily="18" charset="0"/>
              <a:buAutoNum type="arabicPeriod"/>
              <a:tabLst/>
            </a:pPr>
            <a:r>
              <a:rPr lang="en-US" sz="2600" dirty="0" smtClean="0"/>
              <a:t>When taking the test . . .</a:t>
            </a:r>
          </a:p>
          <a:p>
            <a:pPr marL="965200" lvl="2">
              <a:tabLst/>
            </a:pPr>
            <a:r>
              <a:rPr lang="en-US" sz="2600" dirty="0" smtClean="0"/>
              <a:t>Read each item carefully.</a:t>
            </a:r>
          </a:p>
          <a:p>
            <a:pPr marL="965200" lvl="2">
              <a:tabLst/>
            </a:pPr>
            <a:r>
              <a:rPr lang="en-US" sz="2600" dirty="0" smtClean="0"/>
              <a:t>Enter the answers online.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8388"/>
            <a:ext cx="4757596" cy="4646612"/>
          </a:xfrm>
        </p:spPr>
        <p:txBody>
          <a:bodyPr/>
          <a:lstStyle/>
          <a:p>
            <a:r>
              <a:rPr lang="en-US" dirty="0"/>
              <a:t>You now have been introduced to the simple steps you can take to ensure your childcare site is prepared.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Thank you for attending this course. </a:t>
            </a:r>
          </a:p>
          <a:p>
            <a:endParaRPr lang="en-US" dirty="0"/>
          </a:p>
        </p:txBody>
      </p:sp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 You</a:t>
            </a:r>
          </a:p>
        </p:txBody>
      </p:sp>
      <p:pic>
        <p:nvPicPr>
          <p:cNvPr id="3" name="Picture 2" descr="Two children cheering" title="Thank You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87"/>
          <a:stretch/>
        </p:blipFill>
        <p:spPr>
          <a:xfrm>
            <a:off x="5302464" y="1077364"/>
            <a:ext cx="3405146" cy="3675706"/>
          </a:xfrm>
          <a:prstGeom prst="rect">
            <a:avLst/>
          </a:prstGeom>
          <a:noFill/>
          <a:ln w="9525">
            <a:solidFill>
              <a:srgbClr val="18314A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02_ICSHigherEd_Visuals_SF</Template>
  <TotalTime>44301</TotalTime>
  <Words>339</Words>
  <Application>Microsoft Office PowerPoint</Application>
  <PresentationFormat>On-screen Show (4:3)</PresentationFormat>
  <Paragraphs>61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1_Default Design</vt:lpstr>
      <vt:lpstr>Custom Design</vt:lpstr>
      <vt:lpstr>Module 5:  Course Summary </vt:lpstr>
      <vt:lpstr>Module Objectives</vt:lpstr>
      <vt:lpstr>Review:  Module 1:  Course Introduction</vt:lpstr>
      <vt:lpstr>Review:  Module 2:  Knowing Your Hazards </vt:lpstr>
      <vt:lpstr>Review:  Module 3:  Developing Plans </vt:lpstr>
      <vt:lpstr>Review:  Module 4:  Testing and Updating Your Plan </vt:lpstr>
      <vt:lpstr>Next Steps</vt:lpstr>
      <vt:lpstr>Final Exam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IS906 Workplace Security Awareness</dc:title>
  <dc:creator>FEMA</dc:creator>
  <cp:lastModifiedBy>BENNETT, LAURA</cp:lastModifiedBy>
  <cp:revision>2638</cp:revision>
  <cp:lastPrinted>2005-07-05T17:26:47Z</cp:lastPrinted>
  <dcterms:created xsi:type="dcterms:W3CDTF">2004-12-03T17:53:15Z</dcterms:created>
  <dcterms:modified xsi:type="dcterms:W3CDTF">2012-03-28T12:16:31Z</dcterms:modified>
</cp:coreProperties>
</file>