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3" r:id="rId41"/>
    <p:sldId id="291" r:id="rId42"/>
    <p:sldId id="2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85E561F3-5987-450E-8C1B-8A7B993DF8F3}" type="datetimeFigureOut">
              <a:rPr lang="en-US" smtClean="0"/>
              <a:t>3/29/2022</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E561F3-5987-450E-8C1B-8A7B993DF8F3}"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D1253-FAFB-4667-AE29-3A5865815BDB}"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85E561F3-5987-450E-8C1B-8A7B993DF8F3}" type="datetimeFigureOut">
              <a:rPr lang="en-US" smtClean="0"/>
              <a:t>3/29/2022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BA2D1253-FAFB-4667-AE29-3A5865815B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Lesson 8: Application Activity</a:t>
            </a:r>
          </a:p>
        </p:txBody>
      </p:sp>
      <p:sp>
        <p:nvSpPr>
          <p:cNvPr id="3" name="Content Placeholder 2">
            <a:extLst>
              <a:ext uri="{FF2B5EF4-FFF2-40B4-BE49-F238E27FC236}">
                <a16:creationId xmlns:a16="http://schemas.microsoft.com/office/drawing/2014/main" id="{4CD9EF18-5AAC-4F4D-88DE-5155B3E23A15}"/>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n-US" b="1" kern="1200">
                <a:sym typeface="Arial"/>
              </a:rPr>
              <a:t>Lesson Objectives</a:t>
            </a:r>
            <a:endParaRPr lang="en-US" kern="1200">
              <a:sym typeface="Arial"/>
            </a:endParaRPr>
          </a:p>
          <a:p>
            <a:pPr fontAlgn="auto">
              <a:spcBef>
                <a:spcPct val="100000"/>
              </a:spcBef>
              <a:spcAft>
                <a:spcPts val="0"/>
              </a:spcAft>
              <a:buSzPct val="99000"/>
              <a:tabLst/>
            </a:pPr>
            <a:r>
              <a:rPr lang="en-US" kern="1200">
                <a:sym typeface="Arial"/>
              </a:rPr>
              <a:t>At the end of this lesson, you should be able to apply key concepts in a scenario-based activity:</a:t>
            </a:r>
          </a:p>
          <a:p>
            <a:pPr marL="254000" lvl="1" indent="-254000" fontAlgn="auto">
              <a:spcBef>
                <a:spcPct val="100000"/>
              </a:spcBef>
              <a:spcAft>
                <a:spcPts val="0"/>
              </a:spcAft>
              <a:buSzPct val="99000"/>
              <a:buFont typeface="Arial"/>
              <a:buChar char="•"/>
              <a:tabLst/>
            </a:pPr>
            <a:r>
              <a:rPr lang="en-US" kern="1200">
                <a:ea typeface="+mn-ea"/>
                <a:sym typeface="Arial"/>
              </a:rPr>
              <a:t>NIMS Management Characteristics</a:t>
            </a:r>
          </a:p>
          <a:p>
            <a:pPr marL="254000" lvl="1" indent="-254000" fontAlgn="auto">
              <a:spcBef>
                <a:spcPct val="100000"/>
              </a:spcBef>
              <a:spcAft>
                <a:spcPts val="0"/>
              </a:spcAft>
              <a:buSzPct val="99000"/>
              <a:buFont typeface="Arial"/>
              <a:buChar char="•"/>
              <a:tabLst/>
            </a:pPr>
            <a:r>
              <a:rPr lang="en-US" kern="1200">
                <a:ea typeface="+mn-ea"/>
                <a:sym typeface="Arial"/>
              </a:rPr>
              <a:t>Incident Command and Unified Command</a:t>
            </a:r>
          </a:p>
          <a:p>
            <a:pPr marL="254000" lvl="1" indent="-254000" fontAlgn="auto">
              <a:spcBef>
                <a:spcPct val="100000"/>
              </a:spcBef>
              <a:spcAft>
                <a:spcPts val="0"/>
              </a:spcAft>
              <a:buSzPct val="99000"/>
              <a:buFont typeface="Arial"/>
              <a:buChar char="•"/>
              <a:tabLst/>
            </a:pPr>
            <a:r>
              <a:rPr lang="en-US" kern="1200">
                <a:ea typeface="+mn-ea"/>
                <a:sym typeface="Arial"/>
              </a:rPr>
              <a:t>Initial Size-up</a:t>
            </a:r>
          </a:p>
          <a:p>
            <a:pPr marL="254000" lvl="1" indent="-254000" fontAlgn="auto">
              <a:spcBef>
                <a:spcPct val="100000"/>
              </a:spcBef>
              <a:spcAft>
                <a:spcPts val="0"/>
              </a:spcAft>
              <a:buSzPct val="99000"/>
              <a:buFont typeface="Arial"/>
              <a:buChar char="•"/>
              <a:tabLst/>
            </a:pPr>
            <a:r>
              <a:rPr lang="en-US" kern="1200">
                <a:ea typeface="+mn-ea"/>
                <a:sym typeface="Arial"/>
              </a:rPr>
              <a:t>Developing Incident Objectives</a:t>
            </a:r>
          </a:p>
          <a:p>
            <a:pPr marL="254000" lvl="1" indent="-254000" fontAlgn="auto">
              <a:spcBef>
                <a:spcPct val="100000"/>
              </a:spcBef>
              <a:spcAft>
                <a:spcPts val="0"/>
              </a:spcAft>
              <a:buSzPct val="99000"/>
              <a:buFont typeface="Arial"/>
              <a:buChar char="•"/>
              <a:tabLst/>
            </a:pPr>
            <a:r>
              <a:rPr lang="en-US" kern="1200">
                <a:ea typeface="+mn-ea"/>
                <a:sym typeface="Arial"/>
              </a:rPr>
              <a:t>Determining Resource Requirements</a:t>
            </a:r>
          </a:p>
          <a:p>
            <a:pPr marL="254000" lvl="1" indent="-254000" fontAlgn="auto">
              <a:spcBef>
                <a:spcPct val="100000"/>
              </a:spcBef>
              <a:spcAft>
                <a:spcPts val="0"/>
              </a:spcAft>
              <a:buSzPct val="99000"/>
              <a:buFont typeface="Arial"/>
              <a:buChar char="•"/>
              <a:tabLst/>
            </a:pPr>
            <a:r>
              <a:rPr lang="en-US" kern="1200">
                <a:ea typeface="+mn-ea"/>
                <a:sym typeface="Arial"/>
              </a:rPr>
              <a:t>Determining Appropriate ICS Structure for an Incident</a:t>
            </a:r>
          </a:p>
          <a:p>
            <a:pPr marL="254000" lvl="1" indent="-254000" fontAlgn="auto">
              <a:spcBef>
                <a:spcPct val="100000"/>
              </a:spcBef>
              <a:spcAft>
                <a:spcPts val="0"/>
              </a:spcAft>
              <a:buSzPct val="99000"/>
              <a:buFont typeface="Arial"/>
              <a:buChar char="•"/>
              <a:tabLst/>
            </a:pPr>
            <a:r>
              <a:rPr lang="en-US" kern="1200">
                <a:ea typeface="+mn-ea"/>
                <a:sym typeface="Arial"/>
              </a:rPr>
              <a:t>Transfer of Command</a:t>
            </a:r>
            <a:endParaRPr lang="en-US"/>
          </a:p>
        </p:txBody>
      </p:sp>
      <p:sp>
        <p:nvSpPr>
          <p:cNvPr id="6" name="Slide Number Placeholder 5">
            <a:extLst>
              <a:ext uri="{FF2B5EF4-FFF2-40B4-BE49-F238E27FC236}">
                <a16:creationId xmlns:a16="http://schemas.microsoft.com/office/drawing/2014/main" id="{9D2A1168-EBF0-4CE9-A429-9C4A30E4826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a:t>
            </a:fld>
            <a:endParaRPr lang="en-US"/>
          </a:p>
        </p:txBody>
      </p:sp>
    </p:spTree>
    <p:extLst>
      <p:ext uri="{BB962C8B-B14F-4D97-AF65-F5344CB8AC3E}">
        <p14:creationId xmlns:p14="http://schemas.microsoft.com/office/powerpoint/2010/main" val="126977870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dirty="0"/>
              <a:t>Establish Command (Continued)</a:t>
            </a:r>
          </a:p>
        </p:txBody>
      </p:sp>
      <p:sp>
        <p:nvSpPr>
          <p:cNvPr id="3" name="Content Placeholder 2">
            <a:extLst>
              <a:ext uri="{FF2B5EF4-FFF2-40B4-BE49-F238E27FC236}">
                <a16:creationId xmlns:a16="http://schemas.microsoft.com/office/drawing/2014/main" id="{88215E3E-673E-4C94-AB0E-890496375955}"/>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You have established incident command under a single Incident Commander. This Incident Commander will be from the Central City Fire Department. Other jurisdictions and agencies involved in response to this incident will take their direction from this Incident Commander. </a:t>
            </a:r>
          </a:p>
          <a:p>
            <a:pPr fontAlgn="auto">
              <a:spcBef>
                <a:spcPct val="100000"/>
              </a:spcBef>
              <a:spcAft>
                <a:spcPts val="0"/>
              </a:spcAft>
              <a:buSzPct val="99000"/>
              <a:tabLst/>
            </a:pPr>
            <a:r>
              <a:rPr lang="en-US" kern="1200">
                <a:sym typeface="Arial"/>
              </a:rPr>
              <a:t>This conforms to the NIMS Management Characteristic of </a:t>
            </a:r>
            <a:r>
              <a:rPr lang="en-US" b="1" kern="1200">
                <a:sym typeface="Arial"/>
              </a:rPr>
              <a:t>Chain of Command and Unity of Command</a:t>
            </a:r>
            <a:r>
              <a:rPr lang="en-US" kern="1200">
                <a:sym typeface="Arial"/>
              </a:rPr>
              <a:t> – all responders are under a single command structure led by an Incident Commander. </a:t>
            </a:r>
          </a:p>
          <a:p>
            <a:pPr fontAlgn="auto">
              <a:spcBef>
                <a:spcPct val="100000"/>
              </a:spcBef>
              <a:spcAft>
                <a:spcPts val="0"/>
              </a:spcAft>
              <a:buSzPct val="99000"/>
              <a:tabLst/>
            </a:pPr>
            <a:r>
              <a:rPr lang="en-US" kern="1200">
                <a:sym typeface="Arial"/>
              </a:rPr>
              <a:t>Remember that the Incident Commander will manage the incident by establishing a common set of incident objectives for all jurisdictions and agencies involved in this response. </a:t>
            </a:r>
            <a:endParaRPr lang="en-US"/>
          </a:p>
        </p:txBody>
      </p:sp>
      <p:pic>
        <p:nvPicPr>
          <p:cNvPr id="8" name="Content Placeholder 7" descr="Man in firefighter hat with Incident Commander as caption.">
            <a:extLst>
              <a:ext uri="{FF2B5EF4-FFF2-40B4-BE49-F238E27FC236}">
                <a16:creationId xmlns:a16="http://schemas.microsoft.com/office/drawing/2014/main" id="{30EA8122-5A71-4F5B-8F40-95C2A332EBF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57851" y="2419209"/>
            <a:ext cx="1771897" cy="2019582"/>
          </a:xfrm>
          <a:prstGeom prst="rect">
            <a:avLst/>
          </a:prstGeom>
        </p:spPr>
      </p:pic>
      <p:sp>
        <p:nvSpPr>
          <p:cNvPr id="9" name="Slide Number Placeholder 8">
            <a:extLst>
              <a:ext uri="{FF2B5EF4-FFF2-40B4-BE49-F238E27FC236}">
                <a16:creationId xmlns:a16="http://schemas.microsoft.com/office/drawing/2014/main" id="{1FF0A445-A4EE-4166-B722-F1D1AD78FDCE}"/>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10</a:t>
            </a:fld>
            <a:endParaRPr lang="en-US"/>
          </a:p>
        </p:txBody>
      </p:sp>
    </p:spTree>
    <p:extLst>
      <p:ext uri="{BB962C8B-B14F-4D97-AF65-F5344CB8AC3E}">
        <p14:creationId xmlns:p14="http://schemas.microsoft.com/office/powerpoint/2010/main" val="327420248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So, what is next?</a:t>
            </a:r>
          </a:p>
        </p:txBody>
      </p:sp>
      <p:sp>
        <p:nvSpPr>
          <p:cNvPr id="3" name="Content Placeholder 2">
            <a:extLst>
              <a:ext uri="{FF2B5EF4-FFF2-40B4-BE49-F238E27FC236}">
                <a16:creationId xmlns:a16="http://schemas.microsoft.com/office/drawing/2014/main" id="{478E405B-E08F-4B45-9578-034F68DF18C7}"/>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Acting as the Incident Commander and determining your approach to the incident, your initial actions should include a </a:t>
            </a:r>
            <a:r>
              <a:rPr lang="en-US" b="1" kern="1200">
                <a:sym typeface="Arial"/>
              </a:rPr>
              <a:t>Size-Up</a:t>
            </a:r>
            <a:r>
              <a:rPr lang="en-US" kern="1200">
                <a:sym typeface="Arial"/>
              </a:rPr>
              <a:t>. </a:t>
            </a:r>
          </a:p>
          <a:p>
            <a:pPr fontAlgn="auto">
              <a:spcBef>
                <a:spcPct val="100000"/>
              </a:spcBef>
              <a:spcAft>
                <a:spcPts val="0"/>
              </a:spcAft>
              <a:buSzPct val="99000"/>
              <a:tabLst/>
            </a:pPr>
            <a:r>
              <a:rPr lang="en-US" kern="1200">
                <a:sym typeface="Arial"/>
              </a:rPr>
              <a:t>A size-up is done to develop initial incident objectives. Incident objectives will define what types of resources are required to respond to the incident. Finally, the resources the Incident Commander will manage affect which Command and General Staff positions will be activated to assist the IC in management of the incident. </a:t>
            </a:r>
            <a:endParaRPr lang="en-US"/>
          </a:p>
        </p:txBody>
      </p:sp>
      <p:pic>
        <p:nvPicPr>
          <p:cNvPr id="8" name="Content Placeholder 7" descr="Diagram with box labeled Incident Commander, arrow pointing to document labeled Incident Objectives.  Three arrows pointing from Incident Objectives to Strategies, Resources, and ICS Structure.">
            <a:extLst>
              <a:ext uri="{FF2B5EF4-FFF2-40B4-BE49-F238E27FC236}">
                <a16:creationId xmlns:a16="http://schemas.microsoft.com/office/drawing/2014/main" id="{9CD9F225-326B-45A3-91EC-1EFCEF7039C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762476" y="4079145"/>
            <a:ext cx="3619048" cy="1019048"/>
          </a:xfrm>
          <a:prstGeom prst="rect">
            <a:avLst/>
          </a:prstGeom>
        </p:spPr>
      </p:pic>
      <p:sp>
        <p:nvSpPr>
          <p:cNvPr id="9" name="Slide Number Placeholder 8">
            <a:extLst>
              <a:ext uri="{FF2B5EF4-FFF2-40B4-BE49-F238E27FC236}">
                <a16:creationId xmlns:a16="http://schemas.microsoft.com/office/drawing/2014/main" id="{6A16B7EE-5EBE-471E-A62F-C1EDA4797673}"/>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11</a:t>
            </a:fld>
            <a:endParaRPr lang="en-US"/>
          </a:p>
        </p:txBody>
      </p:sp>
    </p:spTree>
    <p:extLst>
      <p:ext uri="{BB962C8B-B14F-4D97-AF65-F5344CB8AC3E}">
        <p14:creationId xmlns:p14="http://schemas.microsoft.com/office/powerpoint/2010/main" val="365247402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So, what is next? (Continued)</a:t>
            </a:r>
          </a:p>
        </p:txBody>
      </p:sp>
      <p:sp>
        <p:nvSpPr>
          <p:cNvPr id="3" name="Content Placeholder 2">
            <a:extLst>
              <a:ext uri="{FF2B5EF4-FFF2-40B4-BE49-F238E27FC236}">
                <a16:creationId xmlns:a16="http://schemas.microsoft.com/office/drawing/2014/main" id="{EE0AAADB-8D7F-4749-B8A7-FE168474AA59}"/>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n-US" kern="1200">
                <a:sym typeface="Arial"/>
              </a:rPr>
              <a:t>The considerations for a size-up outlined in this course include: </a:t>
            </a:r>
          </a:p>
          <a:p>
            <a:pPr marL="254000" lvl="1" indent="-254000" fontAlgn="auto">
              <a:spcBef>
                <a:spcPct val="100000"/>
              </a:spcBef>
              <a:spcAft>
                <a:spcPts val="0"/>
              </a:spcAft>
              <a:buSzPct val="99000"/>
              <a:buFont typeface="Arial"/>
              <a:buAutoNum type="arabicPeriod"/>
              <a:tabLst/>
            </a:pPr>
            <a:r>
              <a:rPr lang="en-US" kern="1200">
                <a:ea typeface="+mn-ea"/>
                <a:sym typeface="Arial"/>
              </a:rPr>
              <a:t>Size-up the nature and magnitude of the incident. </a:t>
            </a:r>
          </a:p>
          <a:p>
            <a:pPr marL="254000" lvl="1" indent="-254000" fontAlgn="auto">
              <a:spcBef>
                <a:spcPct val="100000"/>
              </a:spcBef>
              <a:spcAft>
                <a:spcPts val="0"/>
              </a:spcAft>
              <a:buSzPct val="99000"/>
              <a:buFont typeface="Arial"/>
              <a:buAutoNum type="arabicPeriod"/>
              <a:tabLst/>
            </a:pPr>
            <a:r>
              <a:rPr lang="en-US" kern="1200">
                <a:ea typeface="+mn-ea"/>
                <a:sym typeface="Arial"/>
              </a:rPr>
              <a:t>Determine the hazards and safety concerns. </a:t>
            </a:r>
          </a:p>
          <a:p>
            <a:pPr marL="254000" lvl="1" indent="-254000" fontAlgn="auto">
              <a:spcBef>
                <a:spcPct val="100000"/>
              </a:spcBef>
              <a:spcAft>
                <a:spcPts val="0"/>
              </a:spcAft>
              <a:buSzPct val="99000"/>
              <a:buFont typeface="Arial"/>
              <a:buAutoNum type="arabicPeriod"/>
              <a:tabLst/>
            </a:pPr>
            <a:r>
              <a:rPr lang="en-US" kern="1200">
                <a:ea typeface="+mn-ea"/>
                <a:sym typeface="Arial"/>
              </a:rPr>
              <a:t>Determine Initial Priorities and immediate Resource Requirements. </a:t>
            </a:r>
          </a:p>
          <a:p>
            <a:pPr marL="254000" lvl="1" indent="-254000" fontAlgn="auto">
              <a:spcBef>
                <a:spcPct val="100000"/>
              </a:spcBef>
              <a:spcAft>
                <a:spcPts val="0"/>
              </a:spcAft>
              <a:buSzPct val="99000"/>
              <a:buFont typeface="Arial"/>
              <a:buAutoNum type="arabicPeriod"/>
              <a:tabLst/>
            </a:pPr>
            <a:r>
              <a:rPr lang="en-US" kern="1200">
                <a:ea typeface="+mn-ea"/>
                <a:sym typeface="Arial"/>
              </a:rPr>
              <a:t>Determine the location of the Incident Command Post and Staging Area. </a:t>
            </a:r>
          </a:p>
          <a:p>
            <a:pPr marL="254000" lvl="1" indent="-254000" fontAlgn="auto">
              <a:spcBef>
                <a:spcPct val="100000"/>
              </a:spcBef>
              <a:spcAft>
                <a:spcPts val="0"/>
              </a:spcAft>
              <a:buSzPct val="99000"/>
              <a:buFont typeface="Arial"/>
              <a:buAutoNum type="arabicPeriod"/>
              <a:tabLst/>
            </a:pPr>
            <a:r>
              <a:rPr lang="en-US" kern="1200">
                <a:ea typeface="+mn-ea"/>
                <a:sym typeface="Arial"/>
              </a:rPr>
              <a:t>Determine the Entrance and Exit Routes for Responders. </a:t>
            </a:r>
          </a:p>
          <a:p>
            <a:pPr fontAlgn="auto">
              <a:spcBef>
                <a:spcPct val="100000"/>
              </a:spcBef>
              <a:spcAft>
                <a:spcPts val="0"/>
              </a:spcAft>
              <a:buSzPct val="99000"/>
              <a:tabLst/>
            </a:pPr>
            <a:r>
              <a:rPr lang="en-US" kern="1200">
                <a:sym typeface="Arial"/>
              </a:rPr>
              <a:t>Again, you will need to first complete your size-up activities to determine the ICS sections that you will need to manage the incident. </a:t>
            </a:r>
          </a:p>
          <a:p>
            <a:pPr fontAlgn="auto">
              <a:spcBef>
                <a:spcPct val="100000"/>
              </a:spcBef>
              <a:spcAft>
                <a:spcPts val="0"/>
              </a:spcAft>
              <a:buSzPct val="99000"/>
              <a:tabLst/>
            </a:pPr>
            <a:r>
              <a:rPr lang="en-US" kern="1200">
                <a:sym typeface="Arial"/>
              </a:rPr>
              <a:t>We will walk through these initial actions that you will take as the first supervisor on scene. </a:t>
            </a:r>
            <a:endParaRPr lang="en-US"/>
          </a:p>
        </p:txBody>
      </p:sp>
      <p:sp>
        <p:nvSpPr>
          <p:cNvPr id="6" name="Slide Number Placeholder 5">
            <a:extLst>
              <a:ext uri="{FF2B5EF4-FFF2-40B4-BE49-F238E27FC236}">
                <a16:creationId xmlns:a16="http://schemas.microsoft.com/office/drawing/2014/main" id="{527C53CA-1993-4697-8517-E7DB727E3B0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12</a:t>
            </a:fld>
            <a:endParaRPr lang="en-US"/>
          </a:p>
        </p:txBody>
      </p:sp>
    </p:spTree>
    <p:extLst>
      <p:ext uri="{BB962C8B-B14F-4D97-AF65-F5344CB8AC3E}">
        <p14:creationId xmlns:p14="http://schemas.microsoft.com/office/powerpoint/2010/main" val="327337044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Size-Up the Nature and Magnitude</a:t>
            </a:r>
          </a:p>
        </p:txBody>
      </p:sp>
      <p:sp>
        <p:nvSpPr>
          <p:cNvPr id="3" name="Content Placeholder 2">
            <a:extLst>
              <a:ext uri="{FF2B5EF4-FFF2-40B4-BE49-F238E27FC236}">
                <a16:creationId xmlns:a16="http://schemas.microsoft.com/office/drawing/2014/main" id="{AFC8A722-B4B6-4290-BD18-3FC60876D630}"/>
              </a:ext>
            </a:extLst>
          </p:cNvPr>
          <p:cNvSpPr>
            <a:spLocks noGrp="1"/>
          </p:cNvSpPr>
          <p:nvPr>
            <p:ph sz="quarter" idx="13"/>
          </p:nvPr>
        </p:nvSpPr>
        <p:spPr/>
        <p:txBody>
          <a:bodyPr>
            <a:normAutofit fontScale="77500" lnSpcReduction="20000"/>
          </a:bodyPr>
          <a:lstStyle/>
          <a:p>
            <a:pPr fontAlgn="auto">
              <a:spcBef>
                <a:spcPct val="100000"/>
              </a:spcBef>
              <a:buSzPct val="99000"/>
              <a:tabLst/>
            </a:pPr>
            <a:r>
              <a:rPr lang="en-US" kern="1200">
                <a:sym typeface="Arial"/>
              </a:rPr>
              <a:t>We will start size-up by looking at the first two considerations: </a:t>
            </a:r>
          </a:p>
          <a:p>
            <a:pPr marL="254000" lvl="1" indent="-254000" fontAlgn="auto">
              <a:spcBef>
                <a:spcPct val="100000"/>
              </a:spcBef>
              <a:buSzPct val="99000"/>
              <a:buFont typeface="Arial"/>
              <a:buChar char="•"/>
              <a:tabLst/>
            </a:pPr>
            <a:r>
              <a:rPr lang="en-US" kern="1200">
                <a:ea typeface="+mn-ea"/>
                <a:sym typeface="Arial"/>
              </a:rPr>
              <a:t>Size-up the nature and magnitude of the incident </a:t>
            </a:r>
          </a:p>
          <a:p>
            <a:pPr marL="254000" lvl="1" indent="-254000" fontAlgn="auto">
              <a:spcBef>
                <a:spcPct val="100000"/>
              </a:spcBef>
              <a:buSzPct val="99000"/>
              <a:buFont typeface="Arial"/>
              <a:buChar char="•"/>
              <a:tabLst/>
            </a:pPr>
            <a:r>
              <a:rPr lang="en-US" kern="1200">
                <a:ea typeface="+mn-ea"/>
                <a:sym typeface="Arial"/>
              </a:rPr>
              <a:t>Determine the hazards and safety concerns </a:t>
            </a:r>
          </a:p>
          <a:p>
            <a:pPr>
              <a:spcBef>
                <a:spcPct val="100000"/>
              </a:spcBef>
              <a:buSzPct val="99000"/>
            </a:pPr>
            <a:r>
              <a:rPr lang="en-US" kern="1200">
                <a:sym typeface="Arial"/>
              </a:rPr>
              <a:t>Nature and magnitude refer to your assessment of what kind of incident you face. This can include the type of incident and the size and complexity of the event. </a:t>
            </a:r>
            <a:endParaRPr lang="en-US"/>
          </a:p>
        </p:txBody>
      </p:sp>
      <p:pic>
        <p:nvPicPr>
          <p:cNvPr id="8" name="Content Placeholder 7" descr="Photo 1 Fire hose spraying fire. Photo 2 Responders helping patient on stretcher. Photo 3 Police officer at barricade.  Photo 4 Emergency management responder.">
            <a:extLst>
              <a:ext uri="{FF2B5EF4-FFF2-40B4-BE49-F238E27FC236}">
                <a16:creationId xmlns:a16="http://schemas.microsoft.com/office/drawing/2014/main" id="{C3EAC4E4-A7ED-4B3C-915B-D60060A4502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14634" y="1618996"/>
            <a:ext cx="3629532" cy="3629532"/>
          </a:xfrm>
          <a:prstGeom prst="rect">
            <a:avLst/>
          </a:prstGeom>
        </p:spPr>
      </p:pic>
      <p:sp>
        <p:nvSpPr>
          <p:cNvPr id="9" name="Slide Number Placeholder 8">
            <a:extLst>
              <a:ext uri="{FF2B5EF4-FFF2-40B4-BE49-F238E27FC236}">
                <a16:creationId xmlns:a16="http://schemas.microsoft.com/office/drawing/2014/main" id="{7E0A33BC-2C56-419D-9BE9-EACABF7B3FAB}"/>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13</a:t>
            </a:fld>
            <a:endParaRPr lang="en-US"/>
          </a:p>
        </p:txBody>
      </p:sp>
    </p:spTree>
    <p:extLst>
      <p:ext uri="{BB962C8B-B14F-4D97-AF65-F5344CB8AC3E}">
        <p14:creationId xmlns:p14="http://schemas.microsoft.com/office/powerpoint/2010/main" val="2033443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Question</a:t>
            </a:r>
          </a:p>
        </p:txBody>
      </p:sp>
      <p:sp>
        <p:nvSpPr>
          <p:cNvPr id="7" name="Content Placeholder 6">
            <a:extLst>
              <a:ext uri="{FF2B5EF4-FFF2-40B4-BE49-F238E27FC236}">
                <a16:creationId xmlns:a16="http://schemas.microsoft.com/office/drawing/2014/main" id="{5DBFA069-CC36-4AD6-84F1-6C074E38CF81}"/>
              </a:ext>
            </a:extLst>
          </p:cNvPr>
          <p:cNvSpPr>
            <a:spLocks noGrp="1"/>
          </p:cNvSpPr>
          <p:nvPr>
            <p:ph sz="quarter" idx="14"/>
          </p:nvPr>
        </p:nvSpPr>
        <p:spPr/>
        <p:txBody>
          <a:bodyPr/>
          <a:lstStyle/>
          <a:p>
            <a:pPr>
              <a:spcBef>
                <a:spcPct val="100000"/>
              </a:spcBef>
              <a:buSzPct val="99000"/>
            </a:pPr>
            <a:r>
              <a:rPr lang="en-US" kern="1200">
                <a:sym typeface="Arial"/>
              </a:rPr>
              <a:t>What is the nature of the incident on the previous screen?</a:t>
            </a:r>
            <a:endParaRPr lang="en-US"/>
          </a:p>
        </p:txBody>
      </p:sp>
      <p:pic>
        <p:nvPicPr>
          <p:cNvPr id="8" name="Content Placeholder 7" descr="Discussion Question Icon">
            <a:extLst>
              <a:ext uri="{FF2B5EF4-FFF2-40B4-BE49-F238E27FC236}">
                <a16:creationId xmlns:a16="http://schemas.microsoft.com/office/drawing/2014/main" id="{BC453140-4758-4294-99D8-E0BAE8FFF15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2024025"/>
            <a:ext cx="314369" cy="533474"/>
          </a:xfrm>
          <a:prstGeom prst="rect">
            <a:avLst/>
          </a:prstGeom>
        </p:spPr>
      </p:pic>
      <p:sp>
        <p:nvSpPr>
          <p:cNvPr id="9" name="Slide Number Placeholder 8">
            <a:extLst>
              <a:ext uri="{FF2B5EF4-FFF2-40B4-BE49-F238E27FC236}">
                <a16:creationId xmlns:a16="http://schemas.microsoft.com/office/drawing/2014/main" id="{3147AE05-CAEE-47F2-9FBB-9D044E3ADFA6}"/>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14</a:t>
            </a:fld>
            <a:endParaRPr lang="en-US"/>
          </a:p>
        </p:txBody>
      </p:sp>
    </p:spTree>
    <p:extLst>
      <p:ext uri="{BB962C8B-B14F-4D97-AF65-F5344CB8AC3E}">
        <p14:creationId xmlns:p14="http://schemas.microsoft.com/office/powerpoint/2010/main" val="92973836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Typing</a:t>
            </a:r>
          </a:p>
        </p:txBody>
      </p:sp>
      <p:sp>
        <p:nvSpPr>
          <p:cNvPr id="3" name="Content Placeholder 2">
            <a:extLst>
              <a:ext uri="{FF2B5EF4-FFF2-40B4-BE49-F238E27FC236}">
                <a16:creationId xmlns:a16="http://schemas.microsoft.com/office/drawing/2014/main" id="{DCB770B0-335B-48F0-AF8A-795BF2DC5B0B}"/>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n-US" kern="1200">
                <a:sym typeface="Arial"/>
              </a:rPr>
              <a:t>You should recall from this course that a useful way of characterizing incidents is by incident typing. </a:t>
            </a:r>
          </a:p>
          <a:p>
            <a:pPr fontAlgn="auto">
              <a:spcBef>
                <a:spcPct val="100000"/>
              </a:spcBef>
              <a:spcAft>
                <a:spcPts val="0"/>
              </a:spcAft>
              <a:buSzPct val="99000"/>
              <a:tabLst/>
            </a:pPr>
            <a:r>
              <a:rPr lang="en-US" kern="1200">
                <a:sym typeface="Arial"/>
              </a:rPr>
              <a:t>Incidents are categorized into 5 types based on complexity. Type 5 incidents are the least complex and Type 1 incidents are the most complex. </a:t>
            </a:r>
          </a:p>
          <a:p>
            <a:pPr fontAlgn="auto">
              <a:spcBef>
                <a:spcPct val="100000"/>
              </a:spcBef>
              <a:spcAft>
                <a:spcPts val="0"/>
              </a:spcAft>
              <a:buSzPct val="99000"/>
              <a:tabLst/>
            </a:pPr>
            <a:r>
              <a:rPr lang="en-US" kern="1200">
                <a:sym typeface="Arial"/>
              </a:rPr>
              <a:t>Factors that impact the determination of incident type include size of the ICS structure, number of resources employed, and the length of time the incident response is anticipated to last. </a:t>
            </a:r>
            <a:endParaRPr lang="en-US"/>
          </a:p>
        </p:txBody>
      </p:sp>
      <p:pic>
        <p:nvPicPr>
          <p:cNvPr id="8" name="Content Placeholder 7" descr="Arrow pointing up with Type 1 at the top and Type 5 at the bottom. The illustration shows type 5 incidents are the least complex and Type 1 the most complex.">
            <a:extLst>
              <a:ext uri="{FF2B5EF4-FFF2-40B4-BE49-F238E27FC236}">
                <a16:creationId xmlns:a16="http://schemas.microsoft.com/office/drawing/2014/main" id="{7F222B40-7B2D-434E-A57D-12F175A6865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35863" y="1905190"/>
            <a:ext cx="1015873" cy="3047619"/>
          </a:xfrm>
          <a:prstGeom prst="rect">
            <a:avLst/>
          </a:prstGeom>
        </p:spPr>
      </p:pic>
      <p:sp>
        <p:nvSpPr>
          <p:cNvPr id="9" name="Slide Number Placeholder 8">
            <a:extLst>
              <a:ext uri="{FF2B5EF4-FFF2-40B4-BE49-F238E27FC236}">
                <a16:creationId xmlns:a16="http://schemas.microsoft.com/office/drawing/2014/main" id="{261501C5-D9D4-4753-8559-ABAFF9EBF06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15</a:t>
            </a:fld>
            <a:endParaRPr lang="en-US"/>
          </a:p>
        </p:txBody>
      </p:sp>
    </p:spTree>
    <p:extLst>
      <p:ext uri="{BB962C8B-B14F-4D97-AF65-F5344CB8AC3E}">
        <p14:creationId xmlns:p14="http://schemas.microsoft.com/office/powerpoint/2010/main" val="141645610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Question</a:t>
            </a:r>
          </a:p>
        </p:txBody>
      </p:sp>
      <p:sp>
        <p:nvSpPr>
          <p:cNvPr id="3" name="Content Placeholder 2">
            <a:extLst>
              <a:ext uri="{FF2B5EF4-FFF2-40B4-BE49-F238E27FC236}">
                <a16:creationId xmlns:a16="http://schemas.microsoft.com/office/drawing/2014/main" id="{2C373381-2F86-444A-B8E8-93AD6D1CCEBB}"/>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n-US" kern="1200">
                <a:sym typeface="Arial"/>
              </a:rPr>
              <a:t>Review the following definitions of the Incident Type. </a:t>
            </a:r>
          </a:p>
          <a:p>
            <a:pPr marL="254000" lvl="1" indent="-254000" fontAlgn="auto">
              <a:spcBef>
                <a:spcPct val="100000"/>
              </a:spcBef>
              <a:spcAft>
                <a:spcPts val="0"/>
              </a:spcAft>
              <a:buSzPct val="99000"/>
              <a:buFont typeface="Arial"/>
              <a:buChar char="•"/>
              <a:tabLst/>
            </a:pPr>
            <a:r>
              <a:rPr lang="en-US" kern="1200">
                <a:ea typeface="+mn-ea"/>
                <a:sym typeface="Arial"/>
              </a:rPr>
              <a:t>TYPE 5 INCIDENT: One or two single response resources with up to 6 response personnel, Incident expected to last only a few hours, no ICS Command and General Staff positions activated. </a:t>
            </a:r>
          </a:p>
          <a:p>
            <a:pPr marL="254000" lvl="1" indent="-254000" fontAlgn="auto">
              <a:spcBef>
                <a:spcPct val="100000"/>
              </a:spcBef>
              <a:spcAft>
                <a:spcPts val="0"/>
              </a:spcAft>
              <a:buSzPct val="99000"/>
              <a:buFont typeface="Arial"/>
              <a:buChar char="•"/>
              <a:tabLst/>
            </a:pPr>
            <a:r>
              <a:rPr lang="en-US" kern="1200">
                <a:ea typeface="+mn-ea"/>
                <a:sym typeface="Arial"/>
              </a:rPr>
              <a:t>TYPE 4 INCIDENT: Several single response resources required, response will be limited to one operational period, select ICS Command and General Staff activated only as needed. </a:t>
            </a:r>
          </a:p>
          <a:p>
            <a:pPr marL="254000" lvl="1" indent="-254000" fontAlgn="auto">
              <a:spcBef>
                <a:spcPct val="100000"/>
              </a:spcBef>
              <a:spcAft>
                <a:spcPts val="0"/>
              </a:spcAft>
              <a:buSzPct val="99000"/>
              <a:buFont typeface="Arial"/>
              <a:buChar char="•"/>
              <a:tabLst/>
            </a:pPr>
            <a:r>
              <a:rPr lang="en-US" kern="1200">
                <a:ea typeface="+mn-ea"/>
                <a:sym typeface="Arial"/>
              </a:rPr>
              <a:t>TYPE 3 INCIDENT: Resource requirements will exceed the initial response resources, may extend into multiple operational periods, some or all ICS Command and General Staff are activated. </a:t>
            </a:r>
          </a:p>
          <a:p>
            <a:pPr marL="254000" lvl="1" indent="-254000" fontAlgn="auto">
              <a:spcBef>
                <a:spcPct val="100000"/>
              </a:spcBef>
              <a:spcAft>
                <a:spcPts val="0"/>
              </a:spcAft>
              <a:buSzPct val="99000"/>
              <a:buFont typeface="Arial"/>
              <a:buChar char="•"/>
              <a:tabLst/>
            </a:pPr>
            <a:r>
              <a:rPr lang="en-US" kern="1200">
                <a:ea typeface="+mn-ea"/>
                <a:sym typeface="Arial"/>
              </a:rPr>
              <a:t>TYPE 2 INCIDENT: Regional or National resources will be required, the incident will extend into multiple operational periods, most or all ICS Command and General Staff positions are filled. </a:t>
            </a:r>
          </a:p>
          <a:p>
            <a:pPr marL="254000" lvl="1" indent="-254000" fontAlgn="auto">
              <a:spcBef>
                <a:spcPct val="100000"/>
              </a:spcBef>
              <a:spcAft>
                <a:spcPts val="0"/>
              </a:spcAft>
              <a:buSzPct val="99000"/>
              <a:buFont typeface="Arial"/>
              <a:buChar char="•"/>
              <a:tabLst/>
            </a:pPr>
            <a:r>
              <a:rPr lang="en-US" kern="1200">
                <a:ea typeface="+mn-ea"/>
                <a:sym typeface="Arial"/>
              </a:rPr>
              <a:t>TYPE 1 INCIDENT: National level resources are required, the incident will extend into multiple operational periods, all ICS Command and General Staff positions are utilized, and Branches need to be established. </a:t>
            </a:r>
            <a:endParaRPr lang="en-US"/>
          </a:p>
        </p:txBody>
      </p:sp>
      <p:sp>
        <p:nvSpPr>
          <p:cNvPr id="6" name="Slide Number Placeholder 5">
            <a:extLst>
              <a:ext uri="{FF2B5EF4-FFF2-40B4-BE49-F238E27FC236}">
                <a16:creationId xmlns:a16="http://schemas.microsoft.com/office/drawing/2014/main" id="{5CDE65F6-31D2-4A6D-9021-C55D6DCA267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16</a:t>
            </a:fld>
            <a:endParaRPr lang="en-US"/>
          </a:p>
        </p:txBody>
      </p:sp>
    </p:spTree>
    <p:extLst>
      <p:ext uri="{BB962C8B-B14F-4D97-AF65-F5344CB8AC3E}">
        <p14:creationId xmlns:p14="http://schemas.microsoft.com/office/powerpoint/2010/main" val="282789064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Question</a:t>
            </a:r>
          </a:p>
        </p:txBody>
      </p:sp>
      <p:sp>
        <p:nvSpPr>
          <p:cNvPr id="7" name="Content Placeholder 6">
            <a:extLst>
              <a:ext uri="{FF2B5EF4-FFF2-40B4-BE49-F238E27FC236}">
                <a16:creationId xmlns:a16="http://schemas.microsoft.com/office/drawing/2014/main" id="{A002502B-ED68-4AFF-AF85-59B83CC4C5E6}"/>
              </a:ext>
            </a:extLst>
          </p:cNvPr>
          <p:cNvSpPr>
            <a:spLocks noGrp="1"/>
          </p:cNvSpPr>
          <p:nvPr>
            <p:ph sz="quarter" idx="14"/>
          </p:nvPr>
        </p:nvSpPr>
        <p:spPr/>
        <p:txBody>
          <a:bodyPr/>
          <a:lstStyle/>
          <a:p>
            <a:pPr>
              <a:spcBef>
                <a:spcPct val="100000"/>
              </a:spcBef>
              <a:buSzPct val="99000"/>
            </a:pPr>
            <a:r>
              <a:rPr lang="en-US" kern="1200">
                <a:sym typeface="Arial"/>
              </a:rPr>
              <a:t>What incident type is appropriate for the incident in this scenario?</a:t>
            </a:r>
            <a:endParaRPr lang="en-US"/>
          </a:p>
        </p:txBody>
      </p:sp>
      <p:pic>
        <p:nvPicPr>
          <p:cNvPr id="8" name="Content Placeholder 7" descr="Discussion Question Icon">
            <a:extLst>
              <a:ext uri="{FF2B5EF4-FFF2-40B4-BE49-F238E27FC236}">
                <a16:creationId xmlns:a16="http://schemas.microsoft.com/office/drawing/2014/main" id="{CD7F93A7-E814-43AD-ADC8-F9D8E682A39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2024025"/>
            <a:ext cx="314369" cy="533474"/>
          </a:xfrm>
          <a:prstGeom prst="rect">
            <a:avLst/>
          </a:prstGeom>
        </p:spPr>
      </p:pic>
      <p:sp>
        <p:nvSpPr>
          <p:cNvPr id="9" name="Slide Number Placeholder 8">
            <a:extLst>
              <a:ext uri="{FF2B5EF4-FFF2-40B4-BE49-F238E27FC236}">
                <a16:creationId xmlns:a16="http://schemas.microsoft.com/office/drawing/2014/main" id="{21F6F306-D551-4518-815B-20B49D366480}"/>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17</a:t>
            </a:fld>
            <a:endParaRPr lang="en-US"/>
          </a:p>
        </p:txBody>
      </p:sp>
    </p:spTree>
    <p:extLst>
      <p:ext uri="{BB962C8B-B14F-4D97-AF65-F5344CB8AC3E}">
        <p14:creationId xmlns:p14="http://schemas.microsoft.com/office/powerpoint/2010/main" val="228804240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Hazards and Safety Concerns</a:t>
            </a:r>
          </a:p>
        </p:txBody>
      </p:sp>
      <p:sp>
        <p:nvSpPr>
          <p:cNvPr id="3" name="Content Placeholder 2">
            <a:extLst>
              <a:ext uri="{FF2B5EF4-FFF2-40B4-BE49-F238E27FC236}">
                <a16:creationId xmlns:a16="http://schemas.microsoft.com/office/drawing/2014/main" id="{48194FDD-ADFE-4005-8BCB-A1198B1A7344}"/>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Understanding that this is a Type 4 Incident should already give you a framework to understand the number of resources you will need, how long the response may take, and the need to establish some ICS Command and General Staff for the incident. </a:t>
            </a:r>
          </a:p>
          <a:p>
            <a:pPr fontAlgn="auto">
              <a:spcBef>
                <a:spcPct val="100000"/>
              </a:spcBef>
              <a:spcAft>
                <a:spcPts val="0"/>
              </a:spcAft>
              <a:buSzPct val="99000"/>
              <a:tabLst/>
            </a:pPr>
            <a:r>
              <a:rPr lang="en-US" kern="1200">
                <a:sym typeface="Arial"/>
              </a:rPr>
              <a:t>The next part of the Initial Response Activities is to determine the hazards and safety concerns in the incident. </a:t>
            </a:r>
          </a:p>
          <a:p>
            <a:pPr fontAlgn="auto">
              <a:spcBef>
                <a:spcPct val="100000"/>
              </a:spcBef>
              <a:spcAft>
                <a:spcPts val="0"/>
              </a:spcAft>
              <a:buSzPct val="99000"/>
              <a:tabLst/>
            </a:pPr>
            <a:r>
              <a:rPr lang="en-US" kern="1200">
                <a:sym typeface="Arial"/>
              </a:rPr>
              <a:t>Thinking through the hazards and safety concerns is an important exercise for the Incident Commander or Unified Command. You must define the problems that you face before you can determine and prioritize the actions that you need to take in response to the incident. </a:t>
            </a:r>
            <a:endParaRPr lang="en-US"/>
          </a:p>
        </p:txBody>
      </p:sp>
      <p:pic>
        <p:nvPicPr>
          <p:cNvPr id="8" name="Content Placeholder 7" descr="Responder viewing map outdoors.">
            <a:extLst>
              <a:ext uri="{FF2B5EF4-FFF2-40B4-BE49-F238E27FC236}">
                <a16:creationId xmlns:a16="http://schemas.microsoft.com/office/drawing/2014/main" id="{984D3BE3-28E5-4A2C-9340-DCC669481C1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62371" y="1671391"/>
            <a:ext cx="2734057" cy="3524742"/>
          </a:xfrm>
          <a:prstGeom prst="rect">
            <a:avLst/>
          </a:prstGeom>
        </p:spPr>
      </p:pic>
      <p:sp>
        <p:nvSpPr>
          <p:cNvPr id="9" name="Slide Number Placeholder 8">
            <a:extLst>
              <a:ext uri="{FF2B5EF4-FFF2-40B4-BE49-F238E27FC236}">
                <a16:creationId xmlns:a16="http://schemas.microsoft.com/office/drawing/2014/main" id="{1FEF3AD1-A24F-4E59-959E-576E4EC55A90}"/>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18</a:t>
            </a:fld>
            <a:endParaRPr lang="en-US"/>
          </a:p>
        </p:txBody>
      </p:sp>
    </p:spTree>
    <p:extLst>
      <p:ext uri="{BB962C8B-B14F-4D97-AF65-F5344CB8AC3E}">
        <p14:creationId xmlns:p14="http://schemas.microsoft.com/office/powerpoint/2010/main" val="65926146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8.2: Hazards and Safety Concerns</a:t>
            </a:r>
          </a:p>
        </p:txBody>
      </p:sp>
      <p:sp>
        <p:nvSpPr>
          <p:cNvPr id="3" name="Content Placeholder 2">
            <a:extLst>
              <a:ext uri="{FF2B5EF4-FFF2-40B4-BE49-F238E27FC236}">
                <a16:creationId xmlns:a16="http://schemas.microsoft.com/office/drawing/2014/main" id="{8366B9A5-E486-4AD7-9395-DB7D2AF89275}"/>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n-US" b="1" u="sng" kern="1200">
                <a:sym typeface="Arial"/>
              </a:rPr>
              <a:t>Activity Purpose:</a:t>
            </a:r>
            <a:r>
              <a:rPr lang="en-US" kern="1200">
                <a:sym typeface="Arial"/>
              </a:rPr>
              <a:t> To practice identifying hazards and safety concerns. </a:t>
            </a:r>
          </a:p>
          <a:p>
            <a:pPr fontAlgn="auto">
              <a:spcBef>
                <a:spcPct val="100000"/>
              </a:spcBef>
              <a:spcAft>
                <a:spcPts val="0"/>
              </a:spcAft>
              <a:buSzPct val="99000"/>
              <a:tabLst/>
            </a:pPr>
            <a:r>
              <a:rPr lang="en-US" b="1" u="sng" kern="1200">
                <a:sym typeface="Arial"/>
              </a:rPr>
              <a:t>Time:</a:t>
            </a:r>
            <a:r>
              <a:rPr lang="en-US" kern="1200">
                <a:sym typeface="Arial"/>
              </a:rPr>
              <a:t> 10 minutes </a:t>
            </a:r>
          </a:p>
          <a:p>
            <a:pPr fontAlgn="auto">
              <a:spcBef>
                <a:spcPct val="100000"/>
              </a:spcBef>
              <a:spcAft>
                <a:spcPts val="0"/>
              </a:spcAft>
              <a:buSzPct val="99000"/>
              <a:tabLst/>
            </a:pPr>
            <a:r>
              <a:rPr lang="en-US" b="1" u="sng" kern="1200">
                <a:sym typeface="Arial"/>
              </a:rPr>
              <a:t>Instructions:</a:t>
            </a:r>
            <a:r>
              <a:rPr lang="en-US" kern="1200">
                <a:sym typeface="Arial"/>
              </a:rPr>
              <a:t> Working with your team . . .  </a:t>
            </a:r>
          </a:p>
          <a:p>
            <a:pPr marL="254000" lvl="1" indent="-254000" fontAlgn="auto">
              <a:spcBef>
                <a:spcPct val="100000"/>
              </a:spcBef>
              <a:spcAft>
                <a:spcPts val="0"/>
              </a:spcAft>
              <a:buSzPct val="99000"/>
              <a:buFont typeface="Arial"/>
              <a:buAutoNum type="arabicPeriod"/>
              <a:tabLst/>
            </a:pPr>
            <a:r>
              <a:rPr lang="en-US" kern="1200">
                <a:ea typeface="+mn-ea"/>
                <a:sym typeface="Arial"/>
              </a:rPr>
              <a:t>Review the excerpt from the scenario below.</a:t>
            </a:r>
          </a:p>
          <a:p>
            <a:pPr marL="254000" lvl="1" indent="-254000" fontAlgn="auto">
              <a:spcBef>
                <a:spcPct val="100000"/>
              </a:spcBef>
              <a:spcAft>
                <a:spcPts val="0"/>
              </a:spcAft>
              <a:buSzPct val="99000"/>
              <a:buFont typeface="Arial"/>
              <a:buAutoNum type="arabicPeriod"/>
              <a:tabLst/>
            </a:pPr>
            <a:r>
              <a:rPr lang="en-US" kern="1200">
                <a:ea typeface="+mn-ea"/>
                <a:sym typeface="Arial"/>
              </a:rPr>
              <a:t>Identify the hazards and safety concerns. </a:t>
            </a:r>
          </a:p>
          <a:p>
            <a:pPr marL="254000" lvl="1" indent="-254000" fontAlgn="auto">
              <a:spcBef>
                <a:spcPct val="100000"/>
              </a:spcBef>
              <a:spcAft>
                <a:spcPts val="0"/>
              </a:spcAft>
              <a:buSzPct val="99000"/>
              <a:buFont typeface="Arial"/>
              <a:buAutoNum type="arabicPeriod"/>
              <a:tabLst/>
            </a:pPr>
            <a:r>
              <a:rPr lang="en-US" kern="1200">
                <a:ea typeface="+mn-ea"/>
                <a:sym typeface="Arial"/>
              </a:rPr>
              <a:t>Choose a spokesperson. Be prepared to present your answer to the class in 10 minutes.</a:t>
            </a:r>
          </a:p>
          <a:p>
            <a:pPr fontAlgn="auto">
              <a:spcBef>
                <a:spcPct val="100000"/>
              </a:spcBef>
              <a:spcAft>
                <a:spcPts val="0"/>
              </a:spcAft>
              <a:buSzPct val="99000"/>
              <a:tabLst/>
            </a:pPr>
            <a:r>
              <a:rPr lang="en-US" b="1" u="sng" kern="1200">
                <a:sym typeface="Arial"/>
              </a:rPr>
              <a:t>Scenario:</a:t>
            </a:r>
            <a:endParaRPr lang="en-US" kern="1200">
              <a:sym typeface="Arial"/>
            </a:endParaRPr>
          </a:p>
          <a:p>
            <a:pPr fontAlgn="auto">
              <a:spcBef>
                <a:spcPct val="100000"/>
              </a:spcBef>
              <a:spcAft>
                <a:spcPts val="0"/>
              </a:spcAft>
              <a:buSzPct val="99000"/>
              <a:tabLst/>
            </a:pPr>
            <a:r>
              <a:rPr lang="en-US" kern="1200">
                <a:sym typeface="Arial"/>
              </a:rPr>
              <a:t>Several people were injured as the large truck passed through the crowd and there may be deaths. There is disorder as some attempt to flee and others try to help. The tanker truck is an active fire that must be suppressed and could spread to nearby structures. The building and utilities (power, water, and gas) could be damaged and may present additional hazards to people in the affected area. </a:t>
            </a:r>
            <a:endParaRPr lang="en-US"/>
          </a:p>
        </p:txBody>
      </p:sp>
      <p:sp>
        <p:nvSpPr>
          <p:cNvPr id="6" name="Slide Number Placeholder 5">
            <a:extLst>
              <a:ext uri="{FF2B5EF4-FFF2-40B4-BE49-F238E27FC236}">
                <a16:creationId xmlns:a16="http://schemas.microsoft.com/office/drawing/2014/main" id="{3B702795-4FE9-48DB-8605-3D5424D8DB75}"/>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19</a:t>
            </a:fld>
            <a:endParaRPr lang="en-US"/>
          </a:p>
        </p:txBody>
      </p:sp>
    </p:spTree>
    <p:extLst>
      <p:ext uri="{BB962C8B-B14F-4D97-AF65-F5344CB8AC3E}">
        <p14:creationId xmlns:p14="http://schemas.microsoft.com/office/powerpoint/2010/main" val="6498791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Scenario: Liberty County</a:t>
            </a:r>
          </a:p>
        </p:txBody>
      </p:sp>
      <p:sp>
        <p:nvSpPr>
          <p:cNvPr id="3" name="Content Placeholder 2">
            <a:extLst>
              <a:ext uri="{FF2B5EF4-FFF2-40B4-BE49-F238E27FC236}">
                <a16:creationId xmlns:a16="http://schemas.microsoft.com/office/drawing/2014/main" id="{AEA6A711-F3B8-4051-99BB-33CD9BBE1473}"/>
              </a:ext>
            </a:extLst>
          </p:cNvPr>
          <p:cNvSpPr>
            <a:spLocks noGrp="1"/>
          </p:cNvSpPr>
          <p:nvPr>
            <p:ph sz="quarter" idx="13"/>
          </p:nvPr>
        </p:nvSpPr>
        <p:spPr/>
        <p:txBody>
          <a:bodyPr>
            <a:noAutofit/>
          </a:bodyPr>
          <a:lstStyle/>
          <a:p>
            <a:pPr fontAlgn="auto">
              <a:spcBef>
                <a:spcPts val="1200"/>
              </a:spcBef>
              <a:spcAft>
                <a:spcPts val="0"/>
              </a:spcAft>
              <a:buSzPct val="99000"/>
              <a:tabLst/>
            </a:pPr>
            <a:r>
              <a:rPr lang="en-US" sz="1200" b="1" kern="1200" dirty="0">
                <a:sym typeface="Arial"/>
              </a:rPr>
              <a:t>Liberty County Map</a:t>
            </a:r>
            <a:endParaRPr lang="en-US" sz="1200" kern="1200" dirty="0">
              <a:sym typeface="Arial"/>
            </a:endParaRPr>
          </a:p>
          <a:p>
            <a:pPr fontAlgn="auto">
              <a:spcBef>
                <a:spcPts val="1200"/>
              </a:spcBef>
              <a:spcAft>
                <a:spcPts val="0"/>
              </a:spcAft>
              <a:buSzPct val="99000"/>
              <a:tabLst/>
            </a:pPr>
            <a:r>
              <a:rPr lang="en-US" sz="1200" kern="1200" dirty="0">
                <a:sym typeface="Arial"/>
              </a:rPr>
              <a:t>The scenario for this activity takes place in Liberty County.</a:t>
            </a:r>
          </a:p>
          <a:p>
            <a:pPr fontAlgn="auto">
              <a:spcBef>
                <a:spcPts val="1200"/>
              </a:spcBef>
              <a:spcAft>
                <a:spcPts val="0"/>
              </a:spcAft>
              <a:buSzPct val="99000"/>
              <a:tabLst/>
            </a:pPr>
            <a:r>
              <a:rPr lang="en-US" sz="1200" kern="1200" dirty="0">
                <a:sym typeface="Arial"/>
              </a:rPr>
              <a:t>Liberty County is located in the fictional State of Columbia, on the Atlantic Coast between Canada and Mexico. </a:t>
            </a:r>
          </a:p>
          <a:p>
            <a:pPr fontAlgn="auto">
              <a:spcBef>
                <a:spcPts val="1200"/>
              </a:spcBef>
              <a:spcAft>
                <a:spcPts val="0"/>
              </a:spcAft>
              <a:buSzPct val="99000"/>
              <a:tabLst/>
            </a:pPr>
            <a:r>
              <a:rPr lang="en-US" sz="1200" kern="1200" dirty="0">
                <a:sym typeface="Arial"/>
              </a:rPr>
              <a:t>Liberty County is primarily rural with large tracts of forests, grazing lands and farmlands. </a:t>
            </a:r>
          </a:p>
          <a:p>
            <a:pPr fontAlgn="auto">
              <a:spcBef>
                <a:spcPts val="1200"/>
              </a:spcBef>
              <a:spcAft>
                <a:spcPts val="0"/>
              </a:spcAft>
              <a:buSzPct val="99000"/>
              <a:tabLst/>
            </a:pPr>
            <a:r>
              <a:rPr lang="en-US" sz="1200" kern="1200" dirty="0">
                <a:sym typeface="Arial"/>
              </a:rPr>
              <a:t>The population of the county is 302,412. Almost half of the population resides in Central City, and another quarter of the county’s permanent residents live in four smaller cities: </a:t>
            </a:r>
            <a:r>
              <a:rPr lang="en-US" sz="1200" kern="1200" dirty="0" err="1">
                <a:sym typeface="Arial"/>
              </a:rPr>
              <a:t>Fisherville</a:t>
            </a:r>
            <a:r>
              <a:rPr lang="en-US" sz="1200" kern="1200" dirty="0">
                <a:sym typeface="Arial"/>
              </a:rPr>
              <a:t>, Harvest Junction, Kingston and Bayport.</a:t>
            </a:r>
          </a:p>
          <a:p>
            <a:pPr fontAlgn="auto">
              <a:spcBef>
                <a:spcPts val="1200"/>
              </a:spcBef>
              <a:spcAft>
                <a:spcPts val="0"/>
              </a:spcAft>
              <a:buSzPct val="99000"/>
              <a:tabLst/>
            </a:pPr>
            <a:r>
              <a:rPr lang="en-US" sz="1200" kern="1200" dirty="0">
                <a:sym typeface="Arial"/>
              </a:rPr>
              <a:t>Liberty County government includes a Sheriff’s Department, Emergency Management Center, Public Health Department, Public Works Department and Board of Schools. The county infrastructure includes a dam and reservoir, a seaport and two airports.</a:t>
            </a:r>
            <a:endParaRPr lang="en-US" sz="1200" dirty="0"/>
          </a:p>
        </p:txBody>
      </p:sp>
      <p:pic>
        <p:nvPicPr>
          <p:cNvPr id="9" name="Content Placeholder 8" descr="Example Map of fictitious Liberty County showing Marshes; Lakes; Airports; Interstates; State Routes; Rivers/Creeks; Railroads; Parks; City Boundaries.">
            <a:extLst>
              <a:ext uri="{FF2B5EF4-FFF2-40B4-BE49-F238E27FC236}">
                <a16:creationId xmlns:a16="http://schemas.microsoft.com/office/drawing/2014/main" id="{6E09B81D-B110-408A-B017-60AF6C64B8F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761199" y="3471863"/>
            <a:ext cx="1621602" cy="2233612"/>
          </a:xfrm>
          <a:prstGeom prst="rect">
            <a:avLst/>
          </a:prstGeom>
        </p:spPr>
      </p:pic>
      <p:sp>
        <p:nvSpPr>
          <p:cNvPr id="10" name="Slide Number Placeholder 9">
            <a:extLst>
              <a:ext uri="{FF2B5EF4-FFF2-40B4-BE49-F238E27FC236}">
                <a16:creationId xmlns:a16="http://schemas.microsoft.com/office/drawing/2014/main" id="{6F10FB4B-3F8F-4307-B2DB-EB6D03112CA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a:t>
            </a:fld>
            <a:endParaRPr lang="en-US"/>
          </a:p>
        </p:txBody>
      </p:sp>
    </p:spTree>
    <p:extLst>
      <p:ext uri="{BB962C8B-B14F-4D97-AF65-F5344CB8AC3E}">
        <p14:creationId xmlns:p14="http://schemas.microsoft.com/office/powerpoint/2010/main" val="366460876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Determine Initial Priorities &amp; Immediate Resource Requirements</a:t>
            </a:r>
          </a:p>
        </p:txBody>
      </p:sp>
      <p:sp>
        <p:nvSpPr>
          <p:cNvPr id="3" name="Content Placeholder 2">
            <a:extLst>
              <a:ext uri="{FF2B5EF4-FFF2-40B4-BE49-F238E27FC236}">
                <a16:creationId xmlns:a16="http://schemas.microsoft.com/office/drawing/2014/main" id="{38B75FBF-C50D-448E-9477-BAF3153AD223}"/>
              </a:ext>
            </a:extLst>
          </p:cNvPr>
          <p:cNvSpPr>
            <a:spLocks noGrp="1"/>
          </p:cNvSpPr>
          <p:nvPr>
            <p:ph sz="quarter" idx="13"/>
          </p:nvPr>
        </p:nvSpPr>
        <p:spPr/>
        <p:txBody>
          <a:bodyPr>
            <a:normAutofit fontScale="55000" lnSpcReduction="20000"/>
          </a:bodyPr>
          <a:lstStyle/>
          <a:p>
            <a:pPr fontAlgn="auto">
              <a:spcBef>
                <a:spcPct val="100000"/>
              </a:spcBef>
              <a:buSzPct val="99000"/>
              <a:tabLst/>
            </a:pPr>
            <a:r>
              <a:rPr lang="en-US" kern="1200">
                <a:sym typeface="Arial"/>
              </a:rPr>
              <a:t>Now that you have defined the nature and magnitude of the incident and understand the hazards and safety concerns that you are faced with, you can start determining priorities and resources.</a:t>
            </a:r>
          </a:p>
          <a:p>
            <a:pPr fontAlgn="auto">
              <a:spcBef>
                <a:spcPct val="100000"/>
              </a:spcBef>
              <a:buSzPct val="99000"/>
              <a:tabLst/>
            </a:pPr>
            <a:r>
              <a:rPr lang="en-US" kern="1200">
                <a:sym typeface="Arial"/>
              </a:rPr>
              <a:t>Let’s start by reviewing two of the NIMS Management Characteristics that apply to determining priorities:</a:t>
            </a:r>
          </a:p>
          <a:p>
            <a:pPr marL="254000" lvl="1" indent="-254000" fontAlgn="auto">
              <a:spcBef>
                <a:spcPct val="100000"/>
              </a:spcBef>
              <a:buSzPct val="99000"/>
              <a:buFont typeface="Arial"/>
              <a:buChar char="•"/>
              <a:tabLst/>
            </a:pPr>
            <a:r>
              <a:rPr lang="en-US" b="1" kern="1200">
                <a:ea typeface="+mn-ea"/>
                <a:sym typeface="Arial"/>
              </a:rPr>
              <a:t>Management by Objectives:</a:t>
            </a:r>
            <a:r>
              <a:rPr lang="en-US" kern="1200">
                <a:ea typeface="+mn-ea"/>
                <a:sym typeface="Arial"/>
              </a:rPr>
              <a:t> Identify response priorities and objectives and define the resources required to achieve the objectives. This is a key activity that must be documented.</a:t>
            </a:r>
          </a:p>
          <a:p>
            <a:pPr marL="254000" lvl="1" indent="-254000">
              <a:spcBef>
                <a:spcPct val="100000"/>
              </a:spcBef>
              <a:buSzPct val="99000"/>
            </a:pPr>
            <a:r>
              <a:rPr lang="en-US" b="1" kern="1200">
                <a:ea typeface="+mn-ea"/>
                <a:sym typeface="Arial"/>
              </a:rPr>
              <a:t>Incident Action Planning:</a:t>
            </a:r>
            <a:r>
              <a:rPr lang="en-US" kern="1200">
                <a:sym typeface="Arial"/>
              </a:rPr>
              <a:t> Incident objectives, tactics and assignments for operations and support are recorded and communicated through an Incident Action Plan (IAP). While this may not start as an extensive written document early in a response, as incidents increase in size, complexity, and length, it is increasingly important to document incident response activities.</a:t>
            </a:r>
            <a:endParaRPr lang="en-US"/>
          </a:p>
        </p:txBody>
      </p:sp>
      <p:pic>
        <p:nvPicPr>
          <p:cNvPr id="8" name="Content Placeholder 7" descr="Photo of a responder wearing Incident Commander vest, viewed from back.">
            <a:extLst>
              <a:ext uri="{FF2B5EF4-FFF2-40B4-BE49-F238E27FC236}">
                <a16:creationId xmlns:a16="http://schemas.microsoft.com/office/drawing/2014/main" id="{B4B0858E-671E-472D-ADC3-4D7FB8F9114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00667" y="1804761"/>
            <a:ext cx="2086266" cy="3248478"/>
          </a:xfrm>
          <a:prstGeom prst="rect">
            <a:avLst/>
          </a:prstGeom>
        </p:spPr>
      </p:pic>
      <p:sp>
        <p:nvSpPr>
          <p:cNvPr id="9" name="Slide Number Placeholder 8">
            <a:extLst>
              <a:ext uri="{FF2B5EF4-FFF2-40B4-BE49-F238E27FC236}">
                <a16:creationId xmlns:a16="http://schemas.microsoft.com/office/drawing/2014/main" id="{16AFD968-15E7-42DF-95D5-214FCFF700D7}"/>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20</a:t>
            </a:fld>
            <a:endParaRPr lang="en-US"/>
          </a:p>
        </p:txBody>
      </p:sp>
    </p:spTree>
    <p:extLst>
      <p:ext uri="{BB962C8B-B14F-4D97-AF65-F5344CB8AC3E}">
        <p14:creationId xmlns:p14="http://schemas.microsoft.com/office/powerpoint/2010/main" val="376711866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8.3: Incident Objectives</a:t>
            </a:r>
          </a:p>
        </p:txBody>
      </p:sp>
      <p:sp>
        <p:nvSpPr>
          <p:cNvPr id="3" name="Content Placeholder 2">
            <a:extLst>
              <a:ext uri="{FF2B5EF4-FFF2-40B4-BE49-F238E27FC236}">
                <a16:creationId xmlns:a16="http://schemas.microsoft.com/office/drawing/2014/main" id="{71763C9C-21F2-445E-A106-78D2C51B2C31}"/>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n-US" b="1" u="sng" kern="1200">
                <a:sym typeface="Arial"/>
              </a:rPr>
              <a:t>Activity Purpose:</a:t>
            </a:r>
            <a:r>
              <a:rPr lang="en-US" kern="1200">
                <a:sym typeface="Arial"/>
              </a:rPr>
              <a:t> To give the students practice at writing "SMART" incident objectives for various hazards and safety concerns.</a:t>
            </a:r>
          </a:p>
          <a:p>
            <a:pPr fontAlgn="auto">
              <a:spcBef>
                <a:spcPct val="100000"/>
              </a:spcBef>
              <a:spcAft>
                <a:spcPts val="0"/>
              </a:spcAft>
              <a:buSzPct val="99000"/>
              <a:tabLst/>
            </a:pPr>
            <a:r>
              <a:rPr lang="en-US" b="1" u="sng" kern="1200">
                <a:sym typeface="Arial"/>
              </a:rPr>
              <a:t>Time:</a:t>
            </a:r>
            <a:r>
              <a:rPr lang="en-US" kern="1200">
                <a:sym typeface="Arial"/>
              </a:rPr>
              <a:t> 15 minutes</a:t>
            </a:r>
          </a:p>
          <a:p>
            <a:pPr fontAlgn="auto">
              <a:spcBef>
                <a:spcPct val="100000"/>
              </a:spcBef>
              <a:spcAft>
                <a:spcPts val="0"/>
              </a:spcAft>
              <a:buSzPct val="99000"/>
              <a:tabLst/>
            </a:pPr>
            <a:r>
              <a:rPr lang="en-US" b="1" u="sng" kern="1200">
                <a:sym typeface="Arial"/>
              </a:rPr>
              <a:t>Instructions:</a:t>
            </a:r>
            <a:r>
              <a:rPr lang="en-US" kern="1200">
                <a:sym typeface="Arial"/>
              </a:rPr>
              <a:t> Working in your team:</a:t>
            </a:r>
          </a:p>
          <a:p>
            <a:pPr marL="254000" lvl="1" indent="-254000" fontAlgn="auto">
              <a:spcBef>
                <a:spcPct val="100000"/>
              </a:spcBef>
              <a:spcAft>
                <a:spcPts val="0"/>
              </a:spcAft>
              <a:buSzPct val="99000"/>
              <a:buFont typeface="Arial"/>
              <a:buAutoNum type="arabicPeriod"/>
              <a:tabLst/>
            </a:pPr>
            <a:r>
              <a:rPr lang="en-US" kern="1200">
                <a:ea typeface="+mn-ea"/>
                <a:sym typeface="Arial"/>
              </a:rPr>
              <a:t>Review the Hazards and Safety concerns on the chart in your Student Manual. </a:t>
            </a:r>
          </a:p>
          <a:p>
            <a:pPr marL="254000" lvl="1" indent="-254000" fontAlgn="auto">
              <a:spcBef>
                <a:spcPct val="100000"/>
              </a:spcBef>
              <a:spcAft>
                <a:spcPts val="0"/>
              </a:spcAft>
              <a:buSzPct val="99000"/>
              <a:buFont typeface="Arial"/>
              <a:buAutoNum type="arabicPeriod"/>
              <a:tabLst/>
            </a:pPr>
            <a:r>
              <a:rPr lang="en-US" kern="1200">
                <a:ea typeface="+mn-ea"/>
                <a:sym typeface="Arial"/>
              </a:rPr>
              <a:t>Using the chart included in your SM, determine what actions must be taken in response to the incident.  Develop some simple objectives utilizing the "SMART" approach - incident objectives should be Specific, Measurable, Action-oriented, Realistic and Time-sensitive.</a:t>
            </a:r>
          </a:p>
          <a:p>
            <a:pPr marL="254000" lvl="1" indent="-254000" fontAlgn="auto">
              <a:spcBef>
                <a:spcPct val="100000"/>
              </a:spcBef>
              <a:spcAft>
                <a:spcPts val="0"/>
              </a:spcAft>
              <a:buSzPct val="99000"/>
              <a:buFont typeface="Arial"/>
              <a:buAutoNum type="arabicPeriod"/>
              <a:tabLst/>
            </a:pPr>
            <a:r>
              <a:rPr lang="en-US" kern="1200">
                <a:ea typeface="+mn-ea"/>
                <a:sym typeface="Arial"/>
              </a:rPr>
              <a:t> List the "SMART" incident objectives on chart paper.</a:t>
            </a:r>
          </a:p>
          <a:p>
            <a:pPr marL="254000" lvl="1" indent="-254000" fontAlgn="auto">
              <a:spcBef>
                <a:spcPct val="100000"/>
              </a:spcBef>
              <a:spcAft>
                <a:spcPts val="0"/>
              </a:spcAft>
              <a:buSzPct val="99000"/>
              <a:buFont typeface="Arial"/>
              <a:buAutoNum type="arabicPeriod"/>
              <a:tabLst/>
            </a:pPr>
            <a:r>
              <a:rPr lang="en-US" kern="1200">
                <a:ea typeface="+mn-ea"/>
                <a:sym typeface="Arial"/>
              </a:rPr>
              <a:t>Choose a spokesperson and be ready to present your objectives to the class in 15 minutes.</a:t>
            </a:r>
            <a:endParaRPr lang="en-US"/>
          </a:p>
        </p:txBody>
      </p:sp>
      <p:sp>
        <p:nvSpPr>
          <p:cNvPr id="6" name="Slide Number Placeholder 5">
            <a:extLst>
              <a:ext uri="{FF2B5EF4-FFF2-40B4-BE49-F238E27FC236}">
                <a16:creationId xmlns:a16="http://schemas.microsoft.com/office/drawing/2014/main" id="{EE0677AD-9C72-4D76-8874-B9DA376758D9}"/>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21</a:t>
            </a:fld>
            <a:endParaRPr lang="en-US"/>
          </a:p>
        </p:txBody>
      </p:sp>
    </p:spTree>
    <p:extLst>
      <p:ext uri="{BB962C8B-B14F-4D97-AF65-F5344CB8AC3E}">
        <p14:creationId xmlns:p14="http://schemas.microsoft.com/office/powerpoint/2010/main" val="63157708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Question</a:t>
            </a:r>
          </a:p>
        </p:txBody>
      </p:sp>
      <p:sp>
        <p:nvSpPr>
          <p:cNvPr id="7" name="Content Placeholder 6">
            <a:extLst>
              <a:ext uri="{FF2B5EF4-FFF2-40B4-BE49-F238E27FC236}">
                <a16:creationId xmlns:a16="http://schemas.microsoft.com/office/drawing/2014/main" id="{47A7098F-E5A8-4C80-A5FB-1A835E6D029A}"/>
              </a:ext>
            </a:extLst>
          </p:cNvPr>
          <p:cNvSpPr>
            <a:spLocks noGrp="1"/>
          </p:cNvSpPr>
          <p:nvPr>
            <p:ph sz="quarter" idx="14"/>
          </p:nvPr>
        </p:nvSpPr>
        <p:spPr/>
        <p:txBody>
          <a:bodyPr>
            <a:normAutofit fontScale="70000" lnSpcReduction="20000"/>
          </a:bodyPr>
          <a:lstStyle/>
          <a:p>
            <a:pPr fontAlgn="auto">
              <a:spcBef>
                <a:spcPct val="100000"/>
              </a:spcBef>
              <a:spcAft>
                <a:spcPts val="0"/>
              </a:spcAft>
              <a:buSzPct val="99000"/>
              <a:tabLst/>
            </a:pPr>
            <a:r>
              <a:rPr lang="en-US" kern="1200">
                <a:sym typeface="Arial"/>
              </a:rPr>
              <a:t>You have a lot of objectives for this incident. You will be pursuing multiple objectives simultaneously, but you also need to understand the priority of your objectives. </a:t>
            </a:r>
          </a:p>
          <a:p>
            <a:pPr fontAlgn="auto">
              <a:spcBef>
                <a:spcPct val="100000"/>
              </a:spcBef>
              <a:spcAft>
                <a:spcPts val="0"/>
              </a:spcAft>
              <a:buSzPct val="99000"/>
              <a:tabLst/>
            </a:pPr>
            <a:r>
              <a:rPr lang="en-US" kern="1200">
                <a:sym typeface="Arial"/>
              </a:rPr>
              <a:t>Take a look at the incident objectives you developed, which do you assess as your top priority objective?</a:t>
            </a:r>
          </a:p>
          <a:p>
            <a:pPr fontAlgn="auto">
              <a:spcBef>
                <a:spcPct val="100000"/>
              </a:spcBef>
              <a:spcAft>
                <a:spcPts val="0"/>
              </a:spcAft>
              <a:buSzPct val="99000"/>
              <a:tabLst/>
            </a:pPr>
            <a:r>
              <a:rPr lang="en-US" kern="1200">
                <a:sym typeface="Arial"/>
              </a:rPr>
              <a:t> </a:t>
            </a:r>
            <a:endParaRPr lang="en-US"/>
          </a:p>
        </p:txBody>
      </p:sp>
      <p:pic>
        <p:nvPicPr>
          <p:cNvPr id="8" name="Content Placeholder 7" descr="Discussion Question Icon">
            <a:extLst>
              <a:ext uri="{FF2B5EF4-FFF2-40B4-BE49-F238E27FC236}">
                <a16:creationId xmlns:a16="http://schemas.microsoft.com/office/drawing/2014/main" id="{172FF727-A04F-49FF-9CA9-F0D9E3AB88D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2024025"/>
            <a:ext cx="314369" cy="533474"/>
          </a:xfrm>
          <a:prstGeom prst="rect">
            <a:avLst/>
          </a:prstGeom>
        </p:spPr>
      </p:pic>
      <p:sp>
        <p:nvSpPr>
          <p:cNvPr id="9" name="Slide Number Placeholder 8">
            <a:extLst>
              <a:ext uri="{FF2B5EF4-FFF2-40B4-BE49-F238E27FC236}">
                <a16:creationId xmlns:a16="http://schemas.microsoft.com/office/drawing/2014/main" id="{D383D2C3-64C5-457D-B306-A22BFD316E8A}"/>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22</a:t>
            </a:fld>
            <a:endParaRPr lang="en-US"/>
          </a:p>
        </p:txBody>
      </p:sp>
    </p:spTree>
    <p:extLst>
      <p:ext uri="{BB962C8B-B14F-4D97-AF65-F5344CB8AC3E}">
        <p14:creationId xmlns:p14="http://schemas.microsoft.com/office/powerpoint/2010/main" val="388210583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sz="3200" dirty="0"/>
              <a:t>Determine Initial Priorities and Immediate Resource Requirements (Continued)</a:t>
            </a:r>
          </a:p>
        </p:txBody>
      </p:sp>
      <p:sp>
        <p:nvSpPr>
          <p:cNvPr id="3" name="Content Placeholder 2">
            <a:extLst>
              <a:ext uri="{FF2B5EF4-FFF2-40B4-BE49-F238E27FC236}">
                <a16:creationId xmlns:a16="http://schemas.microsoft.com/office/drawing/2014/main" id="{BE17A7C3-B085-48EC-873A-DAF59FEBA427}"/>
              </a:ext>
            </a:extLst>
          </p:cNvPr>
          <p:cNvSpPr>
            <a:spLocks noGrp="1"/>
          </p:cNvSpPr>
          <p:nvPr>
            <p:ph sz="quarter" idx="13"/>
          </p:nvPr>
        </p:nvSpPr>
        <p:spPr/>
        <p:txBody>
          <a:bodyPr/>
          <a:lstStyle/>
          <a:p>
            <a:pPr>
              <a:spcBef>
                <a:spcPct val="100000"/>
              </a:spcBef>
              <a:buSzPct val="99000"/>
            </a:pPr>
            <a:r>
              <a:rPr lang="en-US" kern="1200">
                <a:sym typeface="Arial"/>
              </a:rPr>
              <a:t>Once you have determined your objectives and priorities, you should next determine the resources that you will need to respond to the incident and accomplish your objectives.</a:t>
            </a:r>
            <a:endParaRPr lang="en-US"/>
          </a:p>
        </p:txBody>
      </p:sp>
      <p:pic>
        <p:nvPicPr>
          <p:cNvPr id="8" name="Content Placeholder 7" descr="Photo collage showing Incident Commander considering Medical, Fire, and Law Enforcement priorities.">
            <a:extLst>
              <a:ext uri="{FF2B5EF4-FFF2-40B4-BE49-F238E27FC236}">
                <a16:creationId xmlns:a16="http://schemas.microsoft.com/office/drawing/2014/main" id="{28444782-5942-4D1C-A417-8B7CE36D1F5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38529" y="2042918"/>
            <a:ext cx="2981741" cy="2781688"/>
          </a:xfrm>
          <a:prstGeom prst="rect">
            <a:avLst/>
          </a:prstGeom>
        </p:spPr>
      </p:pic>
      <p:sp>
        <p:nvSpPr>
          <p:cNvPr id="9" name="Slide Number Placeholder 8">
            <a:extLst>
              <a:ext uri="{FF2B5EF4-FFF2-40B4-BE49-F238E27FC236}">
                <a16:creationId xmlns:a16="http://schemas.microsoft.com/office/drawing/2014/main" id="{34FE2A8E-5D4F-4EE3-AD34-2C6C6201F906}"/>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23</a:t>
            </a:fld>
            <a:endParaRPr lang="en-US"/>
          </a:p>
        </p:txBody>
      </p:sp>
    </p:spTree>
    <p:extLst>
      <p:ext uri="{BB962C8B-B14F-4D97-AF65-F5344CB8AC3E}">
        <p14:creationId xmlns:p14="http://schemas.microsoft.com/office/powerpoint/2010/main" val="1512155145"/>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8.4: Defining Resources</a:t>
            </a:r>
          </a:p>
        </p:txBody>
      </p:sp>
      <p:graphicFrame>
        <p:nvGraphicFramePr>
          <p:cNvPr id="5" name="Table 4"/>
          <p:cNvGraphicFramePr>
            <a:graphicFrameLocks noGrp="1"/>
          </p:cNvGraphicFramePr>
          <p:nvPr>
            <p:extLst>
              <p:ext uri="{D42A27DB-BD31-4B8C-83A1-F6EECF244321}">
                <p14:modId xmlns:p14="http://schemas.microsoft.com/office/powerpoint/2010/main" val="1184014057"/>
              </p:ext>
            </p:extLst>
          </p:nvPr>
        </p:nvGraphicFramePr>
        <p:xfrm>
          <a:off x="457199" y="1016001"/>
          <a:ext cx="8229600" cy="4754880"/>
        </p:xfrm>
        <a:graphic>
          <a:graphicData uri="http://schemas.openxmlformats.org/drawingml/2006/table">
            <a:tbl>
              <a:tblPr firstRow="1" bandRow="1">
                <a:tableStyleId>{2D5ABB26-0587-4C30-8999-92F81FD0307C}</a:tableStyleId>
              </a:tblPr>
              <a:tblGrid>
                <a:gridCol w="822960">
                  <a:extLst>
                    <a:ext uri="{9D8B030D-6E8A-4147-A177-3AD203B41FA5}">
                      <a16:colId xmlns:a16="http://schemas.microsoft.com/office/drawing/2014/main" val="20000"/>
                    </a:ext>
                  </a:extLst>
                </a:gridCol>
                <a:gridCol w="3703320">
                  <a:extLst>
                    <a:ext uri="{9D8B030D-6E8A-4147-A177-3AD203B41FA5}">
                      <a16:colId xmlns:a16="http://schemas.microsoft.com/office/drawing/2014/main" val="20001"/>
                    </a:ext>
                  </a:extLst>
                </a:gridCol>
                <a:gridCol w="3703320">
                  <a:extLst>
                    <a:ext uri="{9D8B030D-6E8A-4147-A177-3AD203B41FA5}">
                      <a16:colId xmlns:a16="http://schemas.microsoft.com/office/drawing/2014/main" val="20002"/>
                    </a:ext>
                  </a:extLst>
                </a:gridCol>
              </a:tblGrid>
              <a:tr h="2166992">
                <a:tc gridSpan="3">
                  <a:txBody>
                    <a:bodyPr/>
                    <a:lstStyle/>
                    <a:p>
                      <a:pPr lvl="0">
                        <a:spcBef>
                          <a:spcPct val="100000"/>
                        </a:spcBef>
                        <a:buClrTx/>
                      </a:pPr>
                      <a:r>
                        <a:rPr lang="en-US" sz="1200" u="sng" dirty="0">
                          <a:solidFill>
                            <a:srgbClr val="000066"/>
                          </a:solidFill>
                          <a:sym typeface="Arial"/>
                        </a:rPr>
                        <a:t>Activity Purpose:</a:t>
                      </a:r>
                      <a:r>
                        <a:rPr lang="en-US" sz="1200" dirty="0">
                          <a:solidFill>
                            <a:srgbClr val="000066"/>
                          </a:solidFill>
                          <a:sym typeface="Arial"/>
                        </a:rPr>
                        <a:t> To allow students practice defining resources for Incident Objectives.</a:t>
                      </a:r>
                    </a:p>
                    <a:p>
                      <a:pPr lvl="0">
                        <a:spcBef>
                          <a:spcPct val="100000"/>
                        </a:spcBef>
                        <a:buClrTx/>
                      </a:pPr>
                      <a:r>
                        <a:rPr lang="en-US" sz="1200" u="sng" dirty="0">
                          <a:solidFill>
                            <a:srgbClr val="000066"/>
                          </a:solidFill>
                          <a:sym typeface="Arial"/>
                        </a:rPr>
                        <a:t>Time:</a:t>
                      </a:r>
                      <a:r>
                        <a:rPr lang="en-US" sz="1200" dirty="0">
                          <a:solidFill>
                            <a:srgbClr val="000066"/>
                          </a:solidFill>
                          <a:sym typeface="Arial"/>
                        </a:rPr>
                        <a:t> 10 minutes</a:t>
                      </a:r>
                    </a:p>
                    <a:p>
                      <a:pPr lvl="0">
                        <a:spcBef>
                          <a:spcPct val="100000"/>
                        </a:spcBef>
                        <a:buClrTx/>
                      </a:pPr>
                      <a:r>
                        <a:rPr lang="en-US" sz="1200" u="sng" dirty="0">
                          <a:solidFill>
                            <a:srgbClr val="000066"/>
                          </a:solidFill>
                          <a:sym typeface="Arial"/>
                        </a:rPr>
                        <a:t>Instructions:</a:t>
                      </a:r>
                      <a:r>
                        <a:rPr lang="en-US" sz="1200" dirty="0">
                          <a:solidFill>
                            <a:srgbClr val="000066"/>
                          </a:solidFill>
                          <a:sym typeface="Arial"/>
                        </a:rPr>
                        <a:t> Working in your team:</a:t>
                      </a:r>
                    </a:p>
                    <a:p>
                      <a:pPr marL="457200" lvl="1" indent="-342900">
                        <a:spcBef>
                          <a:spcPct val="50000"/>
                        </a:spcBef>
                        <a:buClrTx/>
                        <a:buSzPct val="100000"/>
                        <a:buFont typeface="Arial"/>
                        <a:buAutoNum type="arabicPeriod"/>
                      </a:pPr>
                      <a:r>
                        <a:rPr lang="en-US" sz="1200" dirty="0">
                          <a:solidFill>
                            <a:srgbClr val="000066"/>
                          </a:solidFill>
                          <a:sym typeface="Arial"/>
                        </a:rPr>
                        <a:t>Review the Incident Objectives you just created in the previous activity. </a:t>
                      </a:r>
                    </a:p>
                    <a:p>
                      <a:pPr marL="457200" lvl="1" indent="-342900">
                        <a:spcBef>
                          <a:spcPct val="50000"/>
                        </a:spcBef>
                        <a:buClrTx/>
                        <a:buSzPct val="100000"/>
                        <a:buFont typeface="Arial"/>
                        <a:buAutoNum type="arabicPeriod"/>
                      </a:pPr>
                      <a:r>
                        <a:rPr lang="en-US" sz="1200" dirty="0">
                          <a:solidFill>
                            <a:srgbClr val="000066"/>
                          </a:solidFill>
                          <a:sym typeface="Arial"/>
                        </a:rPr>
                        <a:t>Using the list of resources provided below, identify which resources you would need to accomplish your incident objectives.</a:t>
                      </a:r>
                    </a:p>
                    <a:p>
                      <a:pPr marL="457200" lvl="1" indent="-342900">
                        <a:spcBef>
                          <a:spcPct val="50000"/>
                        </a:spcBef>
                        <a:buClrTx/>
                        <a:buSzPct val="100000"/>
                        <a:buFont typeface="Arial"/>
                        <a:buAutoNum type="arabicPeriod"/>
                      </a:pPr>
                      <a:r>
                        <a:rPr lang="en-US" sz="1200" dirty="0">
                          <a:solidFill>
                            <a:srgbClr val="000066"/>
                          </a:solidFill>
                          <a:sym typeface="Arial"/>
                        </a:rPr>
                        <a:t>List the resources on chart paper.</a:t>
                      </a:r>
                    </a:p>
                    <a:p>
                      <a:pPr marL="457200" lvl="1" indent="-342900">
                        <a:spcBef>
                          <a:spcPct val="50000"/>
                        </a:spcBef>
                        <a:buClrTx/>
                        <a:buSzPct val="100000"/>
                        <a:buFont typeface="Arial"/>
                        <a:buAutoNum type="arabicPeriod"/>
                      </a:pPr>
                      <a:r>
                        <a:rPr lang="en-US" sz="1200" dirty="0">
                          <a:solidFill>
                            <a:srgbClr val="000066"/>
                          </a:solidFill>
                          <a:sym typeface="Arial"/>
                        </a:rPr>
                        <a:t>Choose a spokesperson and be ready to present your resources to the class in 10 minutes.</a:t>
                      </a:r>
                      <a:endParaRPr lang="en-US" sz="1200" dirty="0">
                        <a:solidFill>
                          <a:srgbClr val="000066"/>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0039">
                <a:tc>
                  <a:txBody>
                    <a:bodyPr/>
                    <a:lstStyle/>
                    <a:p>
                      <a:pPr>
                        <a:buClrTx/>
                      </a:pPr>
                      <a:endParaRPr lang="en-US" sz="1200"/>
                    </a:p>
                  </a:txBody>
                  <a:tcPr/>
                </a:tc>
                <a:tc>
                  <a:txBody>
                    <a:bodyPr/>
                    <a:lstStyle/>
                    <a:p>
                      <a:pPr>
                        <a:buClrTx/>
                      </a:pPr>
                      <a:endParaRPr lang="en-US" sz="1200"/>
                    </a:p>
                  </a:txBody>
                  <a:tcPr/>
                </a:tc>
                <a:tc>
                  <a:txBody>
                    <a:bodyPr/>
                    <a:lstStyle/>
                    <a:p>
                      <a:pPr>
                        <a:buClrTx/>
                      </a:pPr>
                      <a:endParaRPr lang="en-US" sz="1200" dirty="0"/>
                    </a:p>
                  </a:txBody>
                  <a:tcPr/>
                </a:tc>
                <a:extLst>
                  <a:ext uri="{0D108BD9-81ED-4DB2-BD59-A6C34878D82A}">
                    <a16:rowId xmlns:a16="http://schemas.microsoft.com/office/drawing/2014/main" val="10001"/>
                  </a:ext>
                </a:extLst>
              </a:tr>
              <a:tr h="2080313">
                <a:tc>
                  <a:txBody>
                    <a:bodyPr/>
                    <a:lstStyle/>
                    <a:p>
                      <a:pPr>
                        <a:buClrTx/>
                      </a:pPr>
                      <a:endParaRPr lang="en-US" sz="1200"/>
                    </a:p>
                  </a:txBody>
                  <a:tcPr/>
                </a:tc>
                <a:tc>
                  <a:txBody>
                    <a:bodyPr/>
                    <a:lstStyle/>
                    <a:p>
                      <a:pPr lvl="0">
                        <a:spcBef>
                          <a:spcPct val="100000"/>
                        </a:spcBef>
                        <a:buClrTx/>
                      </a:pPr>
                      <a:r>
                        <a:rPr lang="en-US" sz="1200" u="sng" dirty="0">
                          <a:solidFill>
                            <a:srgbClr val="000066"/>
                          </a:solidFill>
                          <a:sym typeface="Arial"/>
                        </a:rPr>
                        <a:t>Resources:</a:t>
                      </a:r>
                      <a:endParaRPr lang="en-US" sz="1200" dirty="0">
                        <a:solidFill>
                          <a:srgbClr val="000066"/>
                        </a:solidFill>
                        <a:sym typeface="Arial"/>
                      </a:endParaRPr>
                    </a:p>
                    <a:p>
                      <a:pPr marL="457200" lvl="1" indent="-342900">
                        <a:spcBef>
                          <a:spcPct val="50000"/>
                        </a:spcBef>
                        <a:buClrTx/>
                        <a:buSzPct val="100000"/>
                        <a:buFont typeface="Arial"/>
                        <a:buChar char="•"/>
                      </a:pPr>
                      <a:r>
                        <a:rPr lang="en-US" sz="1200" dirty="0">
                          <a:solidFill>
                            <a:srgbClr val="000066"/>
                          </a:solidFill>
                          <a:sym typeface="Arial"/>
                        </a:rPr>
                        <a:t>Fire Trucks with Firefighter Personnel</a:t>
                      </a:r>
                    </a:p>
                    <a:p>
                      <a:pPr marL="457200" lvl="1" indent="-342900">
                        <a:spcBef>
                          <a:spcPct val="50000"/>
                        </a:spcBef>
                        <a:buClrTx/>
                        <a:buSzPct val="100000"/>
                        <a:buFont typeface="Arial"/>
                        <a:buChar char="•"/>
                      </a:pPr>
                      <a:r>
                        <a:rPr lang="en-US" sz="1200" dirty="0">
                          <a:solidFill>
                            <a:srgbClr val="000066"/>
                          </a:solidFill>
                          <a:sym typeface="Arial"/>
                        </a:rPr>
                        <a:t>Ambulances with Medical Personnel </a:t>
                      </a:r>
                    </a:p>
                    <a:p>
                      <a:pPr marL="457200" lvl="1" indent="-342900">
                        <a:spcBef>
                          <a:spcPct val="50000"/>
                        </a:spcBef>
                        <a:buClrTx/>
                        <a:buSzPct val="100000"/>
                        <a:buFont typeface="Arial"/>
                        <a:buChar char="•"/>
                      </a:pPr>
                      <a:r>
                        <a:rPr lang="en-US" sz="1200" dirty="0">
                          <a:solidFill>
                            <a:srgbClr val="000066"/>
                          </a:solidFill>
                          <a:sym typeface="Arial"/>
                        </a:rPr>
                        <a:t>Hazmat Team </a:t>
                      </a:r>
                    </a:p>
                    <a:p>
                      <a:pPr marL="457200" lvl="1" indent="-342900">
                        <a:spcBef>
                          <a:spcPct val="50000"/>
                        </a:spcBef>
                        <a:buClrTx/>
                        <a:buSzPct val="100000"/>
                        <a:buFont typeface="Arial"/>
                        <a:buChar char="•"/>
                      </a:pPr>
                      <a:r>
                        <a:rPr lang="en-US" sz="1200" dirty="0">
                          <a:solidFill>
                            <a:srgbClr val="000066"/>
                          </a:solidFill>
                          <a:sym typeface="Arial"/>
                        </a:rPr>
                        <a:t>Law Enforcement Traffic Control </a:t>
                      </a:r>
                    </a:p>
                    <a:p>
                      <a:pPr marL="457200" lvl="1" indent="-342900">
                        <a:spcBef>
                          <a:spcPct val="50000"/>
                        </a:spcBef>
                        <a:buClrTx/>
                        <a:buSzPct val="100000"/>
                        <a:buFont typeface="Arial"/>
                        <a:buChar char="•"/>
                      </a:pPr>
                      <a:r>
                        <a:rPr lang="en-US" sz="1200" dirty="0">
                          <a:solidFill>
                            <a:srgbClr val="000066"/>
                          </a:solidFill>
                          <a:sym typeface="Arial"/>
                        </a:rPr>
                        <a:t>Law Enforcement Investigators </a:t>
                      </a:r>
                    </a:p>
                    <a:p>
                      <a:pPr marL="457200" lvl="1" indent="-342900">
                        <a:spcBef>
                          <a:spcPct val="50000"/>
                        </a:spcBef>
                        <a:buClrTx/>
                        <a:buSzPct val="100000"/>
                        <a:buFont typeface="Arial"/>
                        <a:buChar char="•"/>
                      </a:pPr>
                      <a:r>
                        <a:rPr lang="en-US" sz="1200" dirty="0">
                          <a:solidFill>
                            <a:srgbClr val="000066"/>
                          </a:solidFill>
                          <a:sym typeface="Arial"/>
                        </a:rPr>
                        <a:t>Fire Investigators </a:t>
                      </a:r>
                    </a:p>
                    <a:p>
                      <a:pPr marL="457200" lvl="1" indent="-342900">
                        <a:spcBef>
                          <a:spcPct val="50000"/>
                        </a:spcBef>
                        <a:buClrTx/>
                        <a:buSzPct val="100000"/>
                        <a:buFont typeface="Arial"/>
                        <a:buChar char="•"/>
                      </a:pPr>
                      <a:r>
                        <a:rPr lang="en-US" sz="1200" dirty="0">
                          <a:solidFill>
                            <a:srgbClr val="000066"/>
                          </a:solidFill>
                          <a:sym typeface="Arial"/>
                        </a:rPr>
                        <a:t>Medical Examiner / Coroner</a:t>
                      </a:r>
                      <a:endParaRPr lang="en-US" sz="1200" dirty="0">
                        <a:solidFill>
                          <a:srgbClr val="000066"/>
                        </a:solidFill>
                      </a:endParaRPr>
                    </a:p>
                  </a:txBody>
                  <a:tcPr/>
                </a:tc>
                <a:tc>
                  <a:txBody>
                    <a:bodyPr/>
                    <a:lstStyle/>
                    <a:p>
                      <a:pPr lvl="0">
                        <a:spcBef>
                          <a:spcPct val="100000"/>
                        </a:spcBef>
                        <a:buClrTx/>
                      </a:pPr>
                      <a:r>
                        <a:rPr lang="en-US" sz="1200" dirty="0">
                          <a:solidFill>
                            <a:srgbClr val="000066"/>
                          </a:solidFill>
                          <a:sym typeface="Arial"/>
                        </a:rPr>
                        <a:t> </a:t>
                      </a:r>
                    </a:p>
                    <a:p>
                      <a:pPr marL="457200" lvl="1" indent="-342900">
                        <a:spcBef>
                          <a:spcPct val="50000"/>
                        </a:spcBef>
                        <a:buClrTx/>
                        <a:buSzPct val="100000"/>
                        <a:buFont typeface="Arial"/>
                        <a:buChar char="•"/>
                      </a:pPr>
                      <a:r>
                        <a:rPr lang="en-US" sz="1200" dirty="0">
                          <a:solidFill>
                            <a:srgbClr val="000066"/>
                          </a:solidFill>
                          <a:sym typeface="Arial"/>
                        </a:rPr>
                        <a:t>Public Works - Electrical </a:t>
                      </a:r>
                    </a:p>
                    <a:p>
                      <a:pPr marL="457200" lvl="1" indent="-342900">
                        <a:spcBef>
                          <a:spcPct val="50000"/>
                        </a:spcBef>
                        <a:buClrTx/>
                        <a:buSzPct val="100000"/>
                        <a:buFont typeface="Arial"/>
                        <a:buChar char="•"/>
                      </a:pPr>
                      <a:r>
                        <a:rPr lang="en-US" sz="1200" dirty="0">
                          <a:solidFill>
                            <a:srgbClr val="000066"/>
                          </a:solidFill>
                          <a:sym typeface="Arial"/>
                        </a:rPr>
                        <a:t>Public Works - Water </a:t>
                      </a:r>
                    </a:p>
                    <a:p>
                      <a:pPr marL="457200" lvl="1" indent="-342900">
                        <a:spcBef>
                          <a:spcPct val="50000"/>
                        </a:spcBef>
                        <a:buClrTx/>
                        <a:buSzPct val="100000"/>
                        <a:buFont typeface="Arial"/>
                        <a:buChar char="•"/>
                      </a:pPr>
                      <a:r>
                        <a:rPr lang="en-US" sz="1200" dirty="0">
                          <a:solidFill>
                            <a:srgbClr val="000066"/>
                          </a:solidFill>
                          <a:sym typeface="Arial"/>
                        </a:rPr>
                        <a:t>Public Works - Gas </a:t>
                      </a:r>
                    </a:p>
                    <a:p>
                      <a:pPr marL="457200" lvl="1" indent="-342900">
                        <a:spcBef>
                          <a:spcPct val="50000"/>
                        </a:spcBef>
                        <a:buClrTx/>
                        <a:buSzPct val="100000"/>
                        <a:buFont typeface="Arial"/>
                        <a:buChar char="•"/>
                      </a:pPr>
                      <a:r>
                        <a:rPr lang="en-US" sz="1200" dirty="0">
                          <a:solidFill>
                            <a:srgbClr val="000066"/>
                          </a:solidFill>
                          <a:sym typeface="Arial"/>
                        </a:rPr>
                        <a:t>Urban Search and Rescue Team </a:t>
                      </a:r>
                    </a:p>
                    <a:p>
                      <a:pPr marL="457200" lvl="1" indent="-342900">
                        <a:spcBef>
                          <a:spcPct val="50000"/>
                        </a:spcBef>
                        <a:buClrTx/>
                        <a:buSzPct val="100000"/>
                        <a:buFont typeface="Arial"/>
                        <a:buChar char="•"/>
                      </a:pPr>
                      <a:r>
                        <a:rPr lang="en-US" sz="1200" dirty="0">
                          <a:solidFill>
                            <a:srgbClr val="000066"/>
                          </a:solidFill>
                          <a:sym typeface="Arial"/>
                        </a:rPr>
                        <a:t>Wildland Firefighting Teams </a:t>
                      </a:r>
                    </a:p>
                    <a:p>
                      <a:pPr marL="457200" lvl="1" indent="-342900">
                        <a:spcBef>
                          <a:spcPct val="50000"/>
                        </a:spcBef>
                        <a:buClrTx/>
                        <a:buSzPct val="100000"/>
                        <a:buFont typeface="Arial"/>
                        <a:buChar char="•"/>
                      </a:pPr>
                      <a:r>
                        <a:rPr lang="en-US" sz="1200" dirty="0">
                          <a:solidFill>
                            <a:srgbClr val="000066"/>
                          </a:solidFill>
                          <a:sym typeface="Arial"/>
                        </a:rPr>
                        <a:t>K-9 Bomb Detection Dogs </a:t>
                      </a:r>
                    </a:p>
                    <a:p>
                      <a:pPr marL="457200" lvl="1" indent="-342900">
                        <a:spcBef>
                          <a:spcPct val="50000"/>
                        </a:spcBef>
                        <a:buClrTx/>
                        <a:buSzPct val="100000"/>
                        <a:buFont typeface="Arial"/>
                        <a:buChar char="•"/>
                      </a:pPr>
                      <a:r>
                        <a:rPr lang="en-US" sz="1200" dirty="0">
                          <a:solidFill>
                            <a:srgbClr val="000066"/>
                          </a:solidFill>
                          <a:sym typeface="Arial"/>
                        </a:rPr>
                        <a:t>Explosive Ordnance Disposal Team</a:t>
                      </a:r>
                      <a:endParaRPr lang="en-US" sz="1200" dirty="0">
                        <a:solidFill>
                          <a:srgbClr val="000066"/>
                        </a:solidFill>
                      </a:endParaRPr>
                    </a:p>
                  </a:txBody>
                  <a:tcPr/>
                </a:tc>
                <a:extLst>
                  <a:ext uri="{0D108BD9-81ED-4DB2-BD59-A6C34878D82A}">
                    <a16:rowId xmlns:a16="http://schemas.microsoft.com/office/drawing/2014/main" val="10002"/>
                  </a:ext>
                </a:extLst>
              </a:tr>
            </a:tbl>
          </a:graphicData>
        </a:graphic>
      </p:graphicFrame>
      <p:sp>
        <p:nvSpPr>
          <p:cNvPr id="6" name="Slide Number Placeholder 5">
            <a:extLst>
              <a:ext uri="{FF2B5EF4-FFF2-40B4-BE49-F238E27FC236}">
                <a16:creationId xmlns:a16="http://schemas.microsoft.com/office/drawing/2014/main" id="{EE8F43A5-C11F-484F-953F-CD9E61E5007C}"/>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24</a:t>
            </a:fld>
            <a:endParaRPr lang="en-US"/>
          </a:p>
        </p:txBody>
      </p:sp>
    </p:spTree>
    <p:extLst>
      <p:ext uri="{BB962C8B-B14F-4D97-AF65-F5344CB8AC3E}">
        <p14:creationId xmlns:p14="http://schemas.microsoft.com/office/powerpoint/2010/main" val="360513923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sz="3600" dirty="0"/>
              <a:t>Determine Initial Priorities &amp; Immediate Resource Requirements (</a:t>
            </a:r>
            <a:r>
              <a:rPr lang="en-US" sz="3600" dirty="0" err="1"/>
              <a:t>Cont</a:t>
            </a:r>
            <a:r>
              <a:rPr lang="en-US" sz="3600" dirty="0"/>
              <a:t>)</a:t>
            </a:r>
          </a:p>
        </p:txBody>
      </p:sp>
      <p:sp>
        <p:nvSpPr>
          <p:cNvPr id="3" name="Content Placeholder 2">
            <a:extLst>
              <a:ext uri="{FF2B5EF4-FFF2-40B4-BE49-F238E27FC236}">
                <a16:creationId xmlns:a16="http://schemas.microsoft.com/office/drawing/2014/main" id="{75CF2429-163A-4A61-9493-15A13749B358}"/>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n-US" kern="1200">
                <a:sym typeface="Arial"/>
              </a:rPr>
              <a:t>Before we move on from resources let’s review a few more NIMS Management Characteristics that can be applied to managing resources:</a:t>
            </a:r>
          </a:p>
          <a:p>
            <a:pPr marL="254000" lvl="1" indent="-254000" fontAlgn="auto">
              <a:spcBef>
                <a:spcPct val="100000"/>
              </a:spcBef>
              <a:buSzPct val="99000"/>
              <a:buFont typeface="Arial"/>
              <a:buChar char="•"/>
              <a:tabLst/>
            </a:pPr>
            <a:r>
              <a:rPr lang="en-US" b="1" kern="1200">
                <a:ea typeface="+mn-ea"/>
                <a:sym typeface="Arial"/>
              </a:rPr>
              <a:t>Common Terminology:</a:t>
            </a:r>
            <a:r>
              <a:rPr lang="en-US" kern="1200">
                <a:ea typeface="+mn-ea"/>
                <a:sym typeface="Arial"/>
              </a:rPr>
              <a:t> Using standard terms for resources can help to ensure that when you request a resource it meets your requirements. </a:t>
            </a:r>
          </a:p>
          <a:p>
            <a:pPr marL="254000" lvl="1" indent="-254000" fontAlgn="auto">
              <a:spcBef>
                <a:spcPct val="100000"/>
              </a:spcBef>
              <a:buSzPct val="99000"/>
              <a:buFont typeface="Arial"/>
              <a:buChar char="•"/>
              <a:tabLst/>
            </a:pPr>
            <a:r>
              <a:rPr lang="en-US" b="1" kern="1200">
                <a:ea typeface="+mn-ea"/>
                <a:sym typeface="Arial"/>
              </a:rPr>
              <a:t>Accountability:</a:t>
            </a:r>
            <a:r>
              <a:rPr lang="en-US" kern="1200">
                <a:ea typeface="+mn-ea"/>
                <a:sym typeface="Arial"/>
              </a:rPr>
              <a:t> You will need processes to record and report the status of all incident resources from the time they arrive on the incident until they are returned to their jurisdiction. </a:t>
            </a:r>
          </a:p>
          <a:p>
            <a:pPr marL="254000" lvl="1" indent="-254000">
              <a:spcBef>
                <a:spcPct val="100000"/>
              </a:spcBef>
              <a:buSzPct val="99000"/>
            </a:pPr>
            <a:r>
              <a:rPr lang="en-US" b="1" kern="1200">
                <a:ea typeface="+mn-ea"/>
                <a:sym typeface="Arial"/>
              </a:rPr>
              <a:t>Deployment:</a:t>
            </a:r>
            <a:r>
              <a:rPr lang="en-US" kern="1200">
                <a:sym typeface="Arial"/>
              </a:rPr>
              <a:t> You will need to control deployment of resources to ensure that you receive only what you have requested. Unrequested resources can take up space needed for requested resources and can create additional management requirements on the Incident Command or Unified Command.</a:t>
            </a:r>
            <a:endParaRPr lang="en-US"/>
          </a:p>
        </p:txBody>
      </p:sp>
      <p:pic>
        <p:nvPicPr>
          <p:cNvPr id="8" name="Content Placeholder 7" descr="National Incident Management System, Third Edition October 2017, U.S. Department of Homeland Security Seal, Federal Emergency Management Agency (FEMA).">
            <a:extLst>
              <a:ext uri="{FF2B5EF4-FFF2-40B4-BE49-F238E27FC236}">
                <a16:creationId xmlns:a16="http://schemas.microsoft.com/office/drawing/2014/main" id="{064ADAD5-4CF4-4844-9369-188EEB7CED5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15114" y="2005191"/>
            <a:ext cx="2228571" cy="2857143"/>
          </a:xfrm>
          <a:prstGeom prst="rect">
            <a:avLst/>
          </a:prstGeom>
        </p:spPr>
      </p:pic>
      <p:sp>
        <p:nvSpPr>
          <p:cNvPr id="9" name="Slide Number Placeholder 8">
            <a:extLst>
              <a:ext uri="{FF2B5EF4-FFF2-40B4-BE49-F238E27FC236}">
                <a16:creationId xmlns:a16="http://schemas.microsoft.com/office/drawing/2014/main" id="{4B734DF1-4084-46D8-8D43-425A27870188}"/>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25</a:t>
            </a:fld>
            <a:endParaRPr lang="en-US"/>
          </a:p>
        </p:txBody>
      </p:sp>
    </p:spTree>
    <p:extLst>
      <p:ext uri="{BB962C8B-B14F-4D97-AF65-F5344CB8AC3E}">
        <p14:creationId xmlns:p14="http://schemas.microsoft.com/office/powerpoint/2010/main" val="16130278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Determine Incident Locations</a:t>
            </a:r>
          </a:p>
        </p:txBody>
      </p:sp>
      <p:sp>
        <p:nvSpPr>
          <p:cNvPr id="3" name="Content Placeholder 2">
            <a:extLst>
              <a:ext uri="{FF2B5EF4-FFF2-40B4-BE49-F238E27FC236}">
                <a16:creationId xmlns:a16="http://schemas.microsoft.com/office/drawing/2014/main" id="{F77CF5B8-B98D-4019-B8CF-7F156964E04E}"/>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Congratulations, you have completed the first three initial response actions:</a:t>
            </a:r>
          </a:p>
          <a:p>
            <a:pPr marL="254000" lvl="1" indent="-254000" fontAlgn="auto">
              <a:spcBef>
                <a:spcPct val="100000"/>
              </a:spcBef>
              <a:spcAft>
                <a:spcPts val="0"/>
              </a:spcAft>
              <a:buSzPct val="99000"/>
              <a:buFont typeface="Arial"/>
              <a:buChar char="•"/>
              <a:tabLst/>
            </a:pPr>
            <a:r>
              <a:rPr lang="en-US" kern="1200">
                <a:ea typeface="+mn-ea"/>
                <a:sym typeface="Arial"/>
              </a:rPr>
              <a:t>Size-up the nature and magnitude of the incident </a:t>
            </a:r>
          </a:p>
          <a:p>
            <a:pPr marL="254000" lvl="1" indent="-254000" fontAlgn="auto">
              <a:spcBef>
                <a:spcPct val="100000"/>
              </a:spcBef>
              <a:spcAft>
                <a:spcPts val="0"/>
              </a:spcAft>
              <a:buSzPct val="99000"/>
              <a:buFont typeface="Arial"/>
              <a:buChar char="•"/>
              <a:tabLst/>
            </a:pPr>
            <a:r>
              <a:rPr lang="en-US" kern="1200">
                <a:ea typeface="+mn-ea"/>
                <a:sym typeface="Arial"/>
              </a:rPr>
              <a:t>Determine the hazards and safety concerns </a:t>
            </a:r>
          </a:p>
          <a:p>
            <a:pPr marL="254000" lvl="1" indent="-254000" fontAlgn="auto">
              <a:spcBef>
                <a:spcPct val="100000"/>
              </a:spcBef>
              <a:spcAft>
                <a:spcPts val="0"/>
              </a:spcAft>
              <a:buSzPct val="99000"/>
              <a:buFont typeface="Arial"/>
              <a:buChar char="•"/>
              <a:tabLst/>
            </a:pPr>
            <a:r>
              <a:rPr lang="en-US" kern="1200">
                <a:ea typeface="+mn-ea"/>
                <a:sym typeface="Arial"/>
              </a:rPr>
              <a:t>Determine initial priorities and immediate resource requirements</a:t>
            </a:r>
          </a:p>
          <a:p>
            <a:pPr fontAlgn="auto">
              <a:spcBef>
                <a:spcPct val="100000"/>
              </a:spcBef>
              <a:spcAft>
                <a:spcPts val="0"/>
              </a:spcAft>
              <a:buSzPct val="99000"/>
              <a:tabLst/>
            </a:pPr>
            <a:r>
              <a:rPr lang="en-US" kern="1200">
                <a:sym typeface="Arial"/>
              </a:rPr>
              <a:t>Next you have to consider a few issues associated with site control:</a:t>
            </a:r>
          </a:p>
          <a:p>
            <a:pPr marL="254000" lvl="1" indent="-254000" fontAlgn="auto">
              <a:spcBef>
                <a:spcPct val="100000"/>
              </a:spcBef>
              <a:spcAft>
                <a:spcPts val="0"/>
              </a:spcAft>
              <a:buSzPct val="99000"/>
              <a:buFont typeface="Arial"/>
              <a:buChar char="•"/>
              <a:tabLst/>
            </a:pPr>
            <a:r>
              <a:rPr lang="en-US" kern="1200">
                <a:ea typeface="+mn-ea"/>
                <a:sym typeface="Arial"/>
              </a:rPr>
              <a:t>Determine the location of the Incident Command Post and staging area</a:t>
            </a:r>
          </a:p>
          <a:p>
            <a:pPr marL="254000" lvl="1" indent="-254000" fontAlgn="auto">
              <a:spcBef>
                <a:spcPct val="100000"/>
              </a:spcBef>
              <a:spcAft>
                <a:spcPts val="0"/>
              </a:spcAft>
              <a:buSzPct val="99000"/>
              <a:buFont typeface="Arial"/>
              <a:buChar char="•"/>
              <a:tabLst/>
            </a:pPr>
            <a:r>
              <a:rPr lang="en-US" kern="1200">
                <a:ea typeface="+mn-ea"/>
                <a:sym typeface="Arial"/>
              </a:rPr>
              <a:t>Determine the entrance and exit routes for responders</a:t>
            </a:r>
            <a:endParaRPr lang="en-US"/>
          </a:p>
        </p:txBody>
      </p:sp>
      <p:pic>
        <p:nvPicPr>
          <p:cNvPr id="8" name="Content Placeholder 7" descr="Hands holding a Liberty County map with handwritten notes.">
            <a:extLst>
              <a:ext uri="{FF2B5EF4-FFF2-40B4-BE49-F238E27FC236}">
                <a16:creationId xmlns:a16="http://schemas.microsoft.com/office/drawing/2014/main" id="{6BCDA1F0-0F7D-4650-A8F1-557080D0CBC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33819" y="1814286"/>
            <a:ext cx="2591162" cy="3238952"/>
          </a:xfrm>
          <a:prstGeom prst="rect">
            <a:avLst/>
          </a:prstGeom>
        </p:spPr>
      </p:pic>
      <p:sp>
        <p:nvSpPr>
          <p:cNvPr id="9" name="Slide Number Placeholder 8">
            <a:extLst>
              <a:ext uri="{FF2B5EF4-FFF2-40B4-BE49-F238E27FC236}">
                <a16:creationId xmlns:a16="http://schemas.microsoft.com/office/drawing/2014/main" id="{12CD2FDD-89CA-462A-9487-E4DF8B000F00}"/>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26</a:t>
            </a:fld>
            <a:endParaRPr lang="en-US"/>
          </a:p>
        </p:txBody>
      </p:sp>
    </p:spTree>
    <p:extLst>
      <p:ext uri="{BB962C8B-B14F-4D97-AF65-F5344CB8AC3E}">
        <p14:creationId xmlns:p14="http://schemas.microsoft.com/office/powerpoint/2010/main" val="201704926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8.5: Determining Incident Locations</a:t>
            </a:r>
          </a:p>
        </p:txBody>
      </p:sp>
      <p:sp>
        <p:nvSpPr>
          <p:cNvPr id="3" name="Content Placeholder 2">
            <a:extLst>
              <a:ext uri="{FF2B5EF4-FFF2-40B4-BE49-F238E27FC236}">
                <a16:creationId xmlns:a16="http://schemas.microsoft.com/office/drawing/2014/main" id="{0F0597E0-2887-46E1-B488-176BF56E01B7}"/>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n-US" b="1" u="sng" kern="1200">
                <a:sym typeface="Arial"/>
              </a:rPr>
              <a:t>Activity Purpose:</a:t>
            </a:r>
            <a:r>
              <a:rPr lang="en-US" kern="1200">
                <a:sym typeface="Arial"/>
              </a:rPr>
              <a:t> To give students an opportunity to practice determining incident locations</a:t>
            </a:r>
          </a:p>
          <a:p>
            <a:pPr fontAlgn="auto">
              <a:spcBef>
                <a:spcPct val="100000"/>
              </a:spcBef>
              <a:buSzPct val="99000"/>
              <a:tabLst/>
            </a:pPr>
            <a:r>
              <a:rPr lang="en-US" b="1" u="sng" kern="1200">
                <a:sym typeface="Arial"/>
              </a:rPr>
              <a:t>Time:</a:t>
            </a:r>
            <a:r>
              <a:rPr lang="en-US" kern="1200">
                <a:sym typeface="Arial"/>
              </a:rPr>
              <a:t> 10 minutes</a:t>
            </a:r>
          </a:p>
          <a:p>
            <a:pPr fontAlgn="auto">
              <a:spcBef>
                <a:spcPct val="100000"/>
              </a:spcBef>
              <a:buSzPct val="99000"/>
              <a:tabLst/>
            </a:pPr>
            <a:r>
              <a:rPr lang="en-US" b="1" u="sng" kern="1200">
                <a:sym typeface="Arial"/>
              </a:rPr>
              <a:t>Instructions:</a:t>
            </a:r>
            <a:r>
              <a:rPr lang="en-US" kern="1200">
                <a:sym typeface="Arial"/>
              </a:rPr>
              <a:t> Working in your team:</a:t>
            </a:r>
          </a:p>
          <a:p>
            <a:pPr marL="254000" lvl="1" indent="-254000" fontAlgn="auto">
              <a:spcBef>
                <a:spcPct val="100000"/>
              </a:spcBef>
              <a:buSzPct val="99000"/>
              <a:buFont typeface="Arial"/>
              <a:buAutoNum type="arabicPeriod"/>
              <a:tabLst/>
            </a:pPr>
            <a:r>
              <a:rPr lang="en-US" kern="1200">
                <a:ea typeface="+mn-ea"/>
                <a:sym typeface="Arial"/>
              </a:rPr>
              <a:t>Review the map and indicate where you would place the following incident locations:</a:t>
            </a:r>
          </a:p>
          <a:p>
            <a:pPr marL="635000" lvl="2" indent="-254000" fontAlgn="auto">
              <a:spcBef>
                <a:spcPct val="100000"/>
              </a:spcBef>
              <a:buSzPct val="99000"/>
              <a:buFont typeface="Wingdings"/>
              <a:buChar char="§"/>
              <a:tabLst/>
            </a:pPr>
            <a:r>
              <a:rPr lang="en-US" kern="1200">
                <a:ea typeface="+mn-ea"/>
                <a:sym typeface="Arial"/>
              </a:rPr>
              <a:t>Incident Command Post </a:t>
            </a:r>
          </a:p>
          <a:p>
            <a:pPr marL="635000" lvl="2" indent="-254000" fontAlgn="auto">
              <a:spcBef>
                <a:spcPct val="100000"/>
              </a:spcBef>
              <a:buSzPct val="99000"/>
              <a:buFont typeface="Wingdings"/>
              <a:buChar char="§"/>
              <a:tabLst/>
            </a:pPr>
            <a:r>
              <a:rPr lang="en-US" kern="1200">
                <a:ea typeface="+mn-ea"/>
                <a:sym typeface="Arial"/>
              </a:rPr>
              <a:t>Staging Area </a:t>
            </a:r>
          </a:p>
          <a:p>
            <a:pPr marL="635000" lvl="2" indent="-254000" fontAlgn="auto">
              <a:spcBef>
                <a:spcPct val="100000"/>
              </a:spcBef>
              <a:buSzPct val="99000"/>
              <a:buFont typeface="Wingdings"/>
              <a:buChar char="§"/>
              <a:tabLst/>
            </a:pPr>
            <a:r>
              <a:rPr lang="en-US" kern="1200">
                <a:ea typeface="+mn-ea"/>
                <a:sym typeface="Arial"/>
              </a:rPr>
              <a:t>Entry point for responders </a:t>
            </a:r>
          </a:p>
          <a:p>
            <a:pPr marL="635000" lvl="2" indent="-254000" fontAlgn="auto">
              <a:spcBef>
                <a:spcPct val="100000"/>
              </a:spcBef>
              <a:buSzPct val="99000"/>
              <a:buFont typeface="Wingdings"/>
              <a:buChar char="§"/>
              <a:tabLst/>
            </a:pPr>
            <a:r>
              <a:rPr lang="en-US" kern="1200">
                <a:ea typeface="+mn-ea"/>
                <a:sym typeface="Arial"/>
              </a:rPr>
              <a:t>Exit point for responders </a:t>
            </a:r>
          </a:p>
          <a:p>
            <a:pPr marL="254000" lvl="1" indent="-254000" fontAlgn="auto">
              <a:spcBef>
                <a:spcPct val="100000"/>
              </a:spcBef>
              <a:buSzPct val="99000"/>
              <a:buFont typeface="Arial"/>
              <a:buAutoNum type="arabicPeriod"/>
              <a:tabLst/>
            </a:pPr>
            <a:r>
              <a:rPr lang="en-US" kern="1200">
                <a:ea typeface="+mn-ea"/>
                <a:sym typeface="Arial"/>
              </a:rPr>
              <a:t>Choose a spokesperson and be ready to present your answers to the class in 10 minutes.</a:t>
            </a:r>
          </a:p>
          <a:p>
            <a:pPr>
              <a:spcBef>
                <a:spcPct val="100000"/>
              </a:spcBef>
              <a:buSzPct val="99000"/>
            </a:pPr>
            <a:r>
              <a:rPr lang="en-US" kern="1200">
                <a:sym typeface="Arial"/>
              </a:rPr>
              <a:t> </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and Horse Race Track in Legend but not shown.">
            <a:extLst>
              <a:ext uri="{FF2B5EF4-FFF2-40B4-BE49-F238E27FC236}">
                <a16:creationId xmlns:a16="http://schemas.microsoft.com/office/drawing/2014/main" id="{908F9701-AB47-43F5-8E77-1136FBC1BF6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26991"/>
            <a:ext cx="4114800" cy="3613542"/>
          </a:xfrm>
          <a:prstGeom prst="rect">
            <a:avLst/>
          </a:prstGeom>
        </p:spPr>
      </p:pic>
      <p:sp>
        <p:nvSpPr>
          <p:cNvPr id="9" name="Slide Number Placeholder 8">
            <a:extLst>
              <a:ext uri="{FF2B5EF4-FFF2-40B4-BE49-F238E27FC236}">
                <a16:creationId xmlns:a16="http://schemas.microsoft.com/office/drawing/2014/main" id="{403404B9-E746-460D-A3F8-CAB082B5E8F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27</a:t>
            </a:fld>
            <a:endParaRPr lang="en-US"/>
          </a:p>
        </p:txBody>
      </p:sp>
    </p:spTree>
    <p:extLst>
      <p:ext uri="{BB962C8B-B14F-4D97-AF65-F5344CB8AC3E}">
        <p14:creationId xmlns:p14="http://schemas.microsoft.com/office/powerpoint/2010/main" val="199122879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a:t>
            </a:r>
          </a:p>
        </p:txBody>
      </p:sp>
      <p:sp>
        <p:nvSpPr>
          <p:cNvPr id="3" name="Content Placeholder 2">
            <a:extLst>
              <a:ext uri="{FF2B5EF4-FFF2-40B4-BE49-F238E27FC236}">
                <a16:creationId xmlns:a16="http://schemas.microsoft.com/office/drawing/2014/main" id="{19DA761A-121A-4ED3-BDF8-5F8758861BE1}"/>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Acting as the Incident Commander you have completed a size-up to include identifying hazards and safety issues, setting priorities, determining resources, and defining key initial incident management locations.</a:t>
            </a:r>
          </a:p>
          <a:p>
            <a:pPr fontAlgn="auto">
              <a:spcBef>
                <a:spcPct val="100000"/>
              </a:spcBef>
              <a:spcAft>
                <a:spcPts val="0"/>
              </a:spcAft>
              <a:buSzPct val="99000"/>
              <a:tabLst/>
            </a:pPr>
            <a:r>
              <a:rPr lang="en-US" kern="1200">
                <a:sym typeface="Arial"/>
              </a:rPr>
              <a:t>Now that you understand what you are trying to accomplish and what resources you will be managing, you will need to define the ICS structure that will be needed to support management of the incident. </a:t>
            </a:r>
          </a:p>
          <a:p>
            <a:pPr fontAlgn="auto">
              <a:spcBef>
                <a:spcPct val="100000"/>
              </a:spcBef>
              <a:spcAft>
                <a:spcPts val="0"/>
              </a:spcAft>
              <a:buSzPct val="99000"/>
              <a:tabLst/>
            </a:pPr>
            <a:r>
              <a:rPr lang="en-US" kern="1200">
                <a:sym typeface="Arial"/>
              </a:rPr>
              <a:t>At this point in the scenario, the Incident Command likely consists of the Fire Chief working over the hood of a command vehicle. Additional resources will be arriving soon and the Incident Commander will need additional staff personnel to help in the management in the incident response. </a:t>
            </a:r>
            <a:endParaRPr lang="en-US"/>
          </a:p>
        </p:txBody>
      </p:sp>
      <p:pic>
        <p:nvPicPr>
          <p:cNvPr id="8" name="Content Placeholder 7" descr="Responders viewing map held up on the side window of a truck.">
            <a:extLst>
              <a:ext uri="{FF2B5EF4-FFF2-40B4-BE49-F238E27FC236}">
                <a16:creationId xmlns:a16="http://schemas.microsoft.com/office/drawing/2014/main" id="{000FC185-DF0E-46DD-BB97-E2C691E02FF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33740" y="2152471"/>
            <a:ext cx="3191320" cy="2562583"/>
          </a:xfrm>
          <a:prstGeom prst="rect">
            <a:avLst/>
          </a:prstGeom>
        </p:spPr>
      </p:pic>
      <p:sp>
        <p:nvSpPr>
          <p:cNvPr id="9" name="Slide Number Placeholder 8">
            <a:extLst>
              <a:ext uri="{FF2B5EF4-FFF2-40B4-BE49-F238E27FC236}">
                <a16:creationId xmlns:a16="http://schemas.microsoft.com/office/drawing/2014/main" id="{C331B161-DD2E-48B3-93B3-23C2B72782B1}"/>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28</a:t>
            </a:fld>
            <a:endParaRPr lang="en-US"/>
          </a:p>
        </p:txBody>
      </p:sp>
    </p:spTree>
    <p:extLst>
      <p:ext uri="{BB962C8B-B14F-4D97-AF65-F5344CB8AC3E}">
        <p14:creationId xmlns:p14="http://schemas.microsoft.com/office/powerpoint/2010/main" val="298689360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a:t>
            </a:r>
          </a:p>
        </p:txBody>
      </p:sp>
      <p:sp>
        <p:nvSpPr>
          <p:cNvPr id="3" name="Content Placeholder 2">
            <a:extLst>
              <a:ext uri="{FF2B5EF4-FFF2-40B4-BE49-F238E27FC236}">
                <a16:creationId xmlns:a16="http://schemas.microsoft.com/office/drawing/2014/main" id="{01F83DF5-A63E-4DF1-9BAC-9050FD5A9976}"/>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What ICS Command and General Staff positions will you need to manage the incident?</a:t>
            </a:r>
          </a:p>
          <a:p>
            <a:pPr fontAlgn="auto">
              <a:spcBef>
                <a:spcPct val="100000"/>
              </a:spcBef>
              <a:spcAft>
                <a:spcPts val="0"/>
              </a:spcAft>
              <a:buSzPct val="99000"/>
              <a:tabLst/>
            </a:pPr>
            <a:r>
              <a:rPr lang="en-US" kern="1200">
                <a:sym typeface="Arial"/>
              </a:rPr>
              <a:t>Remember that the Incident Commander/Unified Command is responsible for performing all of these functions personally until he or she activates that function.</a:t>
            </a:r>
          </a:p>
          <a:p>
            <a:pPr marL="254000" lvl="1" indent="-254000" fontAlgn="auto">
              <a:spcBef>
                <a:spcPct val="100000"/>
              </a:spcBef>
              <a:spcAft>
                <a:spcPts val="0"/>
              </a:spcAft>
              <a:buSzPct val="99000"/>
              <a:buFont typeface="Arial"/>
              <a:buChar char="•"/>
              <a:tabLst/>
            </a:pPr>
            <a:r>
              <a:rPr lang="en-US" kern="1200">
                <a:ea typeface="+mn-ea"/>
                <a:sym typeface="Arial"/>
              </a:rPr>
              <a:t>Incident Command</a:t>
            </a:r>
          </a:p>
          <a:p>
            <a:pPr marL="254000" lvl="1" indent="-254000" fontAlgn="auto">
              <a:spcBef>
                <a:spcPct val="100000"/>
              </a:spcBef>
              <a:spcAft>
                <a:spcPts val="0"/>
              </a:spcAft>
              <a:buSzPct val="99000"/>
              <a:buFont typeface="Arial"/>
              <a:buChar char="•"/>
              <a:tabLst/>
            </a:pPr>
            <a:r>
              <a:rPr lang="en-US" kern="1200">
                <a:ea typeface="+mn-ea"/>
                <a:sym typeface="Arial"/>
              </a:rPr>
              <a:t>Public Information</a:t>
            </a:r>
          </a:p>
          <a:p>
            <a:pPr marL="254000" lvl="1" indent="-254000" fontAlgn="auto">
              <a:spcBef>
                <a:spcPct val="100000"/>
              </a:spcBef>
              <a:spcAft>
                <a:spcPts val="0"/>
              </a:spcAft>
              <a:buSzPct val="99000"/>
              <a:buFont typeface="Arial"/>
              <a:buChar char="•"/>
              <a:tabLst/>
            </a:pPr>
            <a:r>
              <a:rPr lang="en-US" kern="1200">
                <a:ea typeface="+mn-ea"/>
                <a:sym typeface="Arial"/>
              </a:rPr>
              <a:t>Safety</a:t>
            </a:r>
          </a:p>
          <a:p>
            <a:pPr marL="254000" lvl="1" indent="-254000" fontAlgn="auto">
              <a:spcBef>
                <a:spcPct val="100000"/>
              </a:spcBef>
              <a:spcAft>
                <a:spcPts val="0"/>
              </a:spcAft>
              <a:buSzPct val="99000"/>
              <a:buFont typeface="Arial"/>
              <a:buChar char="•"/>
              <a:tabLst/>
            </a:pPr>
            <a:r>
              <a:rPr lang="en-US" kern="1200">
                <a:ea typeface="+mn-ea"/>
                <a:sym typeface="Arial"/>
              </a:rPr>
              <a:t>Liaison</a:t>
            </a:r>
          </a:p>
          <a:p>
            <a:pPr marL="254000" lvl="1" indent="-254000" fontAlgn="auto">
              <a:spcBef>
                <a:spcPct val="100000"/>
              </a:spcBef>
              <a:spcAft>
                <a:spcPts val="0"/>
              </a:spcAft>
              <a:buSzPct val="99000"/>
              <a:buFont typeface="Arial"/>
              <a:buChar char="•"/>
              <a:tabLst/>
            </a:pPr>
            <a:r>
              <a:rPr lang="en-US" kern="1200">
                <a:ea typeface="+mn-ea"/>
                <a:sym typeface="Arial"/>
              </a:rPr>
              <a:t>Operations</a:t>
            </a:r>
          </a:p>
          <a:p>
            <a:pPr marL="254000" lvl="1" indent="-254000" fontAlgn="auto">
              <a:spcBef>
                <a:spcPct val="100000"/>
              </a:spcBef>
              <a:spcAft>
                <a:spcPts val="0"/>
              </a:spcAft>
              <a:buSzPct val="99000"/>
              <a:buFont typeface="Arial"/>
              <a:buChar char="•"/>
              <a:tabLst/>
            </a:pPr>
            <a:r>
              <a:rPr lang="en-US" kern="1200">
                <a:ea typeface="+mn-ea"/>
                <a:sym typeface="Arial"/>
              </a:rPr>
              <a:t>Planning</a:t>
            </a:r>
          </a:p>
          <a:p>
            <a:pPr marL="254000" lvl="1" indent="-254000" fontAlgn="auto">
              <a:spcBef>
                <a:spcPct val="100000"/>
              </a:spcBef>
              <a:spcAft>
                <a:spcPts val="0"/>
              </a:spcAft>
              <a:buSzPct val="99000"/>
              <a:buFont typeface="Arial"/>
              <a:buChar char="•"/>
              <a:tabLst/>
            </a:pPr>
            <a:r>
              <a:rPr lang="en-US" kern="1200">
                <a:ea typeface="+mn-ea"/>
                <a:sym typeface="Arial"/>
              </a:rPr>
              <a:t>Logistics</a:t>
            </a:r>
          </a:p>
          <a:p>
            <a:pPr marL="254000" lvl="1" indent="-254000" fontAlgn="auto">
              <a:spcBef>
                <a:spcPct val="100000"/>
              </a:spcBef>
              <a:spcAft>
                <a:spcPts val="0"/>
              </a:spcAft>
              <a:buSzPct val="99000"/>
              <a:buFont typeface="Arial"/>
              <a:buChar char="•"/>
              <a:tabLst/>
            </a:pPr>
            <a:r>
              <a:rPr lang="en-US" kern="1200">
                <a:ea typeface="+mn-ea"/>
                <a:sym typeface="Arial"/>
              </a:rPr>
              <a:t>Finance/Administration</a:t>
            </a:r>
            <a:endParaRPr lang="en-US"/>
          </a:p>
        </p:txBody>
      </p:sp>
      <p:pic>
        <p:nvPicPr>
          <p:cNvPr id="8" name="Content Placeholder 7" descr="Incident Commander wearing helmet.">
            <a:extLst>
              <a:ext uri="{FF2B5EF4-FFF2-40B4-BE49-F238E27FC236}">
                <a16:creationId xmlns:a16="http://schemas.microsoft.com/office/drawing/2014/main" id="{39EED6A6-3E8D-407B-BBC2-32A6C5F7207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67377" y="2562104"/>
            <a:ext cx="1752845" cy="1733792"/>
          </a:xfrm>
          <a:prstGeom prst="rect">
            <a:avLst/>
          </a:prstGeom>
        </p:spPr>
      </p:pic>
      <p:sp>
        <p:nvSpPr>
          <p:cNvPr id="9" name="Slide Number Placeholder 8">
            <a:extLst>
              <a:ext uri="{FF2B5EF4-FFF2-40B4-BE49-F238E27FC236}">
                <a16:creationId xmlns:a16="http://schemas.microsoft.com/office/drawing/2014/main" id="{1B7914A8-D859-458C-B712-7CF13090FC88}"/>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29</a:t>
            </a:fld>
            <a:endParaRPr lang="en-US"/>
          </a:p>
        </p:txBody>
      </p:sp>
    </p:spTree>
    <p:extLst>
      <p:ext uri="{BB962C8B-B14F-4D97-AF65-F5344CB8AC3E}">
        <p14:creationId xmlns:p14="http://schemas.microsoft.com/office/powerpoint/2010/main" val="420099255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Central City</a:t>
            </a:r>
          </a:p>
        </p:txBody>
      </p:sp>
      <p:sp>
        <p:nvSpPr>
          <p:cNvPr id="3" name="Content Placeholder 2">
            <a:extLst>
              <a:ext uri="{FF2B5EF4-FFF2-40B4-BE49-F238E27FC236}">
                <a16:creationId xmlns:a16="http://schemas.microsoft.com/office/drawing/2014/main" id="{CEBA99EC-38D9-42E0-9E29-652FE9BF5C4A}"/>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kern="1200" dirty="0">
                <a:sym typeface="Arial"/>
              </a:rPr>
              <a:t>Central City is the county seat for Liberty County and houses a population of 149,000. It is a diverse city with industrial areas, commercial areas, multi-family housing complexes and single-family sub-divisions. </a:t>
            </a:r>
          </a:p>
          <a:p>
            <a:pPr fontAlgn="auto">
              <a:spcBef>
                <a:spcPct val="100000"/>
              </a:spcBef>
              <a:spcAft>
                <a:spcPts val="0"/>
              </a:spcAft>
              <a:buSzPct val="99000"/>
              <a:tabLst/>
            </a:pPr>
            <a:r>
              <a:rPr lang="en-US" kern="1200" dirty="0">
                <a:sym typeface="Arial"/>
              </a:rPr>
              <a:t>Central City government includes a Fire Department, Police Department, and Public Works Department. The city has a separate school district, four hospitals and two universities. </a:t>
            </a:r>
            <a:endParaRPr lang="en-US" dirty="0"/>
          </a:p>
        </p:txBody>
      </p:sp>
      <p:pic>
        <p:nvPicPr>
          <p:cNvPr id="8" name="Content Placeholder 7" descr="Example map of fictitious Central City showing rivers, roads, parks, universities, golf course, railroad tracks, schools, fire and police stations, warehouses, hospitals, power/phone stations, Radio/TV stations, government buildings.">
            <a:extLst>
              <a:ext uri="{FF2B5EF4-FFF2-40B4-BE49-F238E27FC236}">
                <a16:creationId xmlns:a16="http://schemas.microsoft.com/office/drawing/2014/main" id="{141CF980-0893-4952-BAF8-4DA2A1C69D0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50418" y="1152525"/>
            <a:ext cx="3957963" cy="4562475"/>
          </a:xfrm>
          <a:prstGeom prst="rect">
            <a:avLst/>
          </a:prstGeom>
        </p:spPr>
      </p:pic>
      <p:sp>
        <p:nvSpPr>
          <p:cNvPr id="9" name="Slide Number Placeholder 8">
            <a:extLst>
              <a:ext uri="{FF2B5EF4-FFF2-40B4-BE49-F238E27FC236}">
                <a16:creationId xmlns:a16="http://schemas.microsoft.com/office/drawing/2014/main" id="{940784A1-93CC-4093-9D11-EDCF8C546909}"/>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a:t>
            </a:fld>
            <a:endParaRPr lang="en-US"/>
          </a:p>
        </p:txBody>
      </p:sp>
    </p:spTree>
    <p:extLst>
      <p:ext uri="{BB962C8B-B14F-4D97-AF65-F5344CB8AC3E}">
        <p14:creationId xmlns:p14="http://schemas.microsoft.com/office/powerpoint/2010/main" val="952406914"/>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a:t>
            </a:r>
          </a:p>
        </p:txBody>
      </p:sp>
      <p:sp>
        <p:nvSpPr>
          <p:cNvPr id="3" name="Content Placeholder 2">
            <a:extLst>
              <a:ext uri="{FF2B5EF4-FFF2-40B4-BE49-F238E27FC236}">
                <a16:creationId xmlns:a16="http://schemas.microsoft.com/office/drawing/2014/main" id="{2F3A4827-BD5F-4928-B022-5B07BE0FD495}"/>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We previously assessed that this is a Type 4 Incident. </a:t>
            </a:r>
          </a:p>
          <a:p>
            <a:pPr fontAlgn="auto">
              <a:spcBef>
                <a:spcPct val="100000"/>
              </a:spcBef>
              <a:spcAft>
                <a:spcPts val="0"/>
              </a:spcAft>
              <a:buSzPct val="99000"/>
              <a:tabLst/>
            </a:pPr>
            <a:r>
              <a:rPr lang="en-US" kern="1200">
                <a:sym typeface="Arial"/>
              </a:rPr>
              <a:t>We expect several pieces of fire apparatus, ambulance crews, and law enforcement personnel to be involved. Between the incident site, the staging area, and the perimeter we can assume that at least 30 Law Enforcement, Fire, and EMS personnel will be involved in the incident response. These personnel will be distributed across at six to ten separate locations in and around the fairgrounds. </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and Horse Race Track in Legend but not shown.">
            <a:extLst>
              <a:ext uri="{FF2B5EF4-FFF2-40B4-BE49-F238E27FC236}">
                <a16:creationId xmlns:a16="http://schemas.microsoft.com/office/drawing/2014/main" id="{820DF0C9-9140-4D58-AD45-4AE1CE12044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26991"/>
            <a:ext cx="4114800" cy="3613542"/>
          </a:xfrm>
          <a:prstGeom prst="rect">
            <a:avLst/>
          </a:prstGeom>
        </p:spPr>
      </p:pic>
      <p:sp>
        <p:nvSpPr>
          <p:cNvPr id="9" name="Slide Number Placeholder 8">
            <a:extLst>
              <a:ext uri="{FF2B5EF4-FFF2-40B4-BE49-F238E27FC236}">
                <a16:creationId xmlns:a16="http://schemas.microsoft.com/office/drawing/2014/main" id="{50A0450F-3471-47F2-9F63-A3CF6774EC7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30</a:t>
            </a:fld>
            <a:endParaRPr lang="en-US"/>
          </a:p>
        </p:txBody>
      </p:sp>
    </p:spTree>
    <p:extLst>
      <p:ext uri="{BB962C8B-B14F-4D97-AF65-F5344CB8AC3E}">
        <p14:creationId xmlns:p14="http://schemas.microsoft.com/office/powerpoint/2010/main" val="1598303729"/>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a:t>
            </a:r>
          </a:p>
        </p:txBody>
      </p:sp>
      <p:sp>
        <p:nvSpPr>
          <p:cNvPr id="8" name="Content Placeholder 7">
            <a:extLst>
              <a:ext uri="{FF2B5EF4-FFF2-40B4-BE49-F238E27FC236}">
                <a16:creationId xmlns:a16="http://schemas.microsoft.com/office/drawing/2014/main" id="{D9B41BC4-6CF7-4541-A66B-6057EF9C968C}"/>
              </a:ext>
            </a:extLst>
          </p:cNvPr>
          <p:cNvSpPr>
            <a:spLocks noGrp="1"/>
          </p:cNvSpPr>
          <p:nvPr>
            <p:ph sz="quarter" idx="13"/>
          </p:nvPr>
        </p:nvSpPr>
        <p:spPr/>
        <p:txBody>
          <a:bodyPr>
            <a:normAutofit fontScale="92500" lnSpcReduction="10000"/>
          </a:bodyPr>
          <a:lstStyle/>
          <a:p>
            <a:pPr>
              <a:spcBef>
                <a:spcPct val="100000"/>
              </a:spcBef>
              <a:buSzPct val="99000"/>
            </a:pPr>
            <a:r>
              <a:rPr lang="en-US" kern="1200">
                <a:sym typeface="Arial"/>
              </a:rPr>
              <a:t>For the purposes of this activity, we will only look at the eight Command Staff and General Staff positions.</a:t>
            </a:r>
            <a:endParaRPr lang="en-US"/>
          </a:p>
        </p:txBody>
      </p:sp>
      <p:pic>
        <p:nvPicPr>
          <p:cNvPr id="10" name="Content Placeholder 9" descr="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0EBEC5CB-1EB5-4B9A-9222-9FD9D86D7EE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75943" y="2247672"/>
            <a:ext cx="6192114" cy="3267531"/>
          </a:xfrm>
          <a:prstGeom prst="rect">
            <a:avLst/>
          </a:prstGeom>
        </p:spPr>
      </p:pic>
      <p:sp>
        <p:nvSpPr>
          <p:cNvPr id="11" name="Slide Number Placeholder 10">
            <a:extLst>
              <a:ext uri="{FF2B5EF4-FFF2-40B4-BE49-F238E27FC236}">
                <a16:creationId xmlns:a16="http://schemas.microsoft.com/office/drawing/2014/main" id="{FC6E298C-A312-4D86-AD6A-FB99E14DC421}"/>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31</a:t>
            </a:fld>
            <a:endParaRPr lang="en-US"/>
          </a:p>
        </p:txBody>
      </p:sp>
    </p:spTree>
    <p:extLst>
      <p:ext uri="{BB962C8B-B14F-4D97-AF65-F5344CB8AC3E}">
        <p14:creationId xmlns:p14="http://schemas.microsoft.com/office/powerpoint/2010/main" val="381896052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a:t>
            </a:r>
          </a:p>
        </p:txBody>
      </p:sp>
      <p:sp>
        <p:nvSpPr>
          <p:cNvPr id="3" name="Content Placeholder 2">
            <a:extLst>
              <a:ext uri="{FF2B5EF4-FFF2-40B4-BE49-F238E27FC236}">
                <a16:creationId xmlns:a16="http://schemas.microsoft.com/office/drawing/2014/main" id="{60BAC339-B010-4222-8631-6E7FEF129EB6}"/>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n-US" kern="1200">
                <a:sym typeface="Arial"/>
              </a:rPr>
              <a:t>Recall what function each Command and General Staff position performs:</a:t>
            </a:r>
          </a:p>
          <a:p>
            <a:pPr marL="254000" lvl="1" indent="-254000" fontAlgn="auto">
              <a:spcBef>
                <a:spcPct val="100000"/>
              </a:spcBef>
              <a:spcAft>
                <a:spcPts val="0"/>
              </a:spcAft>
              <a:buSzPct val="99000"/>
              <a:buFont typeface="Arial"/>
              <a:buChar char="•"/>
              <a:tabLst/>
            </a:pPr>
            <a:r>
              <a:rPr lang="en-US" b="1" kern="1200">
                <a:ea typeface="+mn-ea"/>
                <a:sym typeface="Arial"/>
              </a:rPr>
              <a:t>Public Information Officer (PIO)</a:t>
            </a:r>
            <a:r>
              <a:rPr lang="en-US" kern="1200">
                <a:ea typeface="+mn-ea"/>
                <a:sym typeface="Arial"/>
              </a:rPr>
              <a:t> interfaces with the public, media, and others needing incident information. </a:t>
            </a:r>
          </a:p>
          <a:p>
            <a:pPr marL="254000" lvl="1" indent="-254000" fontAlgn="auto">
              <a:spcBef>
                <a:spcPct val="100000"/>
              </a:spcBef>
              <a:spcAft>
                <a:spcPts val="0"/>
              </a:spcAft>
              <a:buSzPct val="99000"/>
              <a:buFont typeface="Arial"/>
              <a:buChar char="•"/>
              <a:tabLst/>
            </a:pPr>
            <a:r>
              <a:rPr lang="en-US" b="1" kern="1200">
                <a:ea typeface="+mn-ea"/>
                <a:sym typeface="Arial"/>
              </a:rPr>
              <a:t>Safety Officer</a:t>
            </a:r>
            <a:r>
              <a:rPr lang="en-US" kern="1200">
                <a:ea typeface="+mn-ea"/>
                <a:sym typeface="Arial"/>
              </a:rPr>
              <a:t> monitors incident operations and advises the Incident Command on matters relating to health and safety. </a:t>
            </a:r>
          </a:p>
          <a:p>
            <a:pPr marL="254000" lvl="1" indent="-254000" fontAlgn="auto">
              <a:spcBef>
                <a:spcPct val="100000"/>
              </a:spcBef>
              <a:spcAft>
                <a:spcPts val="0"/>
              </a:spcAft>
              <a:buSzPct val="99000"/>
              <a:buFont typeface="Arial"/>
              <a:buChar char="•"/>
              <a:tabLst/>
            </a:pPr>
            <a:r>
              <a:rPr lang="en-US" b="1" kern="1200">
                <a:ea typeface="+mn-ea"/>
                <a:sym typeface="Arial"/>
              </a:rPr>
              <a:t>Liaison Officer</a:t>
            </a:r>
            <a:r>
              <a:rPr lang="en-US" kern="1200">
                <a:ea typeface="+mn-ea"/>
                <a:sym typeface="Arial"/>
              </a:rPr>
              <a:t> serves as the Incident Command’s point of contact for organizations not included in the Unified Command. </a:t>
            </a:r>
          </a:p>
          <a:p>
            <a:pPr marL="254000" lvl="1" indent="-254000" fontAlgn="auto">
              <a:spcBef>
                <a:spcPct val="100000"/>
              </a:spcBef>
              <a:spcAft>
                <a:spcPts val="0"/>
              </a:spcAft>
              <a:buSzPct val="99000"/>
              <a:buFont typeface="Arial"/>
              <a:buChar char="•"/>
              <a:tabLst/>
            </a:pPr>
            <a:r>
              <a:rPr lang="en-US" b="1" kern="1200">
                <a:ea typeface="+mn-ea"/>
                <a:sym typeface="Arial"/>
              </a:rPr>
              <a:t>Operations Section</a:t>
            </a:r>
            <a:r>
              <a:rPr lang="en-US" kern="1200">
                <a:ea typeface="+mn-ea"/>
                <a:sym typeface="Arial"/>
              </a:rPr>
              <a:t> plans and performs tactical activities to achieve the Incident Objectives established by the Incident Command. </a:t>
            </a:r>
          </a:p>
          <a:p>
            <a:pPr marL="254000" lvl="1" indent="-254000" fontAlgn="auto">
              <a:spcBef>
                <a:spcPct val="100000"/>
              </a:spcBef>
              <a:spcAft>
                <a:spcPts val="0"/>
              </a:spcAft>
              <a:buSzPct val="99000"/>
              <a:buFont typeface="Arial"/>
              <a:buChar char="•"/>
              <a:tabLst/>
            </a:pPr>
            <a:r>
              <a:rPr lang="en-US" b="1" kern="1200">
                <a:ea typeface="+mn-ea"/>
                <a:sym typeface="Arial"/>
              </a:rPr>
              <a:t>Planning Section</a:t>
            </a:r>
            <a:r>
              <a:rPr lang="en-US" kern="1200">
                <a:ea typeface="+mn-ea"/>
                <a:sym typeface="Arial"/>
              </a:rPr>
              <a:t> personnel collect, evaluate, and disseminate incident information to the IC/UC and other incident personnel. </a:t>
            </a:r>
          </a:p>
          <a:p>
            <a:pPr marL="254000" lvl="1" indent="-254000" fontAlgn="auto">
              <a:spcBef>
                <a:spcPct val="100000"/>
              </a:spcBef>
              <a:spcAft>
                <a:spcPts val="0"/>
              </a:spcAft>
              <a:buSzPct val="99000"/>
              <a:buFont typeface="Arial"/>
              <a:buChar char="•"/>
              <a:tabLst/>
            </a:pPr>
            <a:r>
              <a:rPr lang="en-US" b="1" kern="1200">
                <a:ea typeface="+mn-ea"/>
                <a:sym typeface="Arial"/>
              </a:rPr>
              <a:t>Logistics Section</a:t>
            </a:r>
            <a:r>
              <a:rPr lang="en-US" kern="1200">
                <a:ea typeface="+mn-ea"/>
                <a:sym typeface="Arial"/>
              </a:rPr>
              <a:t> personnel are responsible for providing services and support for the incident. </a:t>
            </a:r>
          </a:p>
          <a:p>
            <a:pPr marL="254000" lvl="1" indent="-254000" fontAlgn="auto">
              <a:spcBef>
                <a:spcPct val="100000"/>
              </a:spcBef>
              <a:spcAft>
                <a:spcPts val="0"/>
              </a:spcAft>
              <a:buSzPct val="99000"/>
              <a:buFont typeface="Arial"/>
              <a:buChar char="•"/>
              <a:tabLst/>
            </a:pPr>
            <a:r>
              <a:rPr lang="en-US" kern="1200">
                <a:ea typeface="+mn-ea"/>
                <a:sym typeface="Arial"/>
              </a:rPr>
              <a:t>IC/UC establishes a </a:t>
            </a:r>
            <a:r>
              <a:rPr lang="en-US" b="1" kern="1200">
                <a:ea typeface="+mn-ea"/>
                <a:sym typeface="Arial"/>
              </a:rPr>
              <a:t>Finance/Administration Section</a:t>
            </a:r>
            <a:r>
              <a:rPr lang="en-US" kern="1200">
                <a:sym typeface="Arial"/>
              </a:rPr>
              <a:t> when the incident management activities require on-scene or incident-specific finance and administrative support services. </a:t>
            </a:r>
            <a:endParaRPr lang="en-US"/>
          </a:p>
        </p:txBody>
      </p:sp>
      <p:sp>
        <p:nvSpPr>
          <p:cNvPr id="6" name="Slide Number Placeholder 5">
            <a:extLst>
              <a:ext uri="{FF2B5EF4-FFF2-40B4-BE49-F238E27FC236}">
                <a16:creationId xmlns:a16="http://schemas.microsoft.com/office/drawing/2014/main" id="{39A8626C-7A1A-4E8E-9401-008F1D9F384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32</a:t>
            </a:fld>
            <a:endParaRPr lang="en-US"/>
          </a:p>
        </p:txBody>
      </p:sp>
    </p:spTree>
    <p:extLst>
      <p:ext uri="{BB962C8B-B14F-4D97-AF65-F5344CB8AC3E}">
        <p14:creationId xmlns:p14="http://schemas.microsoft.com/office/powerpoint/2010/main" val="395163669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8.6: Staff Selection Practice</a:t>
            </a:r>
          </a:p>
        </p:txBody>
      </p:sp>
      <p:sp>
        <p:nvSpPr>
          <p:cNvPr id="3" name="Content Placeholder 2">
            <a:extLst>
              <a:ext uri="{FF2B5EF4-FFF2-40B4-BE49-F238E27FC236}">
                <a16:creationId xmlns:a16="http://schemas.microsoft.com/office/drawing/2014/main" id="{9971A103-B237-42D4-A0F0-95644E6159BD}"/>
              </a:ext>
            </a:extLst>
          </p:cNvPr>
          <p:cNvSpPr>
            <a:spLocks noGrp="1"/>
          </p:cNvSpPr>
          <p:nvPr>
            <p:ph sz="quarter" idx="13"/>
          </p:nvPr>
        </p:nvSpPr>
        <p:spPr/>
        <p:txBody>
          <a:bodyPr>
            <a:normAutofit fontScale="25000" lnSpcReduction="20000"/>
          </a:bodyPr>
          <a:lstStyle/>
          <a:p>
            <a:pPr fontAlgn="auto">
              <a:spcBef>
                <a:spcPct val="100000"/>
              </a:spcBef>
              <a:buSzPct val="99000"/>
              <a:tabLst/>
            </a:pPr>
            <a:r>
              <a:rPr lang="en-US" sz="5600" b="1" u="sng" kern="1200" dirty="0">
                <a:sym typeface="Arial"/>
              </a:rPr>
              <a:t>Activity Purpose:</a:t>
            </a:r>
            <a:r>
              <a:rPr lang="en-US" sz="5600" kern="1200" dirty="0">
                <a:sym typeface="Arial"/>
              </a:rPr>
              <a:t> To allow students an opportunity to analyze the incident and select the appropriate staffing.</a:t>
            </a:r>
          </a:p>
          <a:p>
            <a:pPr fontAlgn="auto">
              <a:spcBef>
                <a:spcPct val="100000"/>
              </a:spcBef>
              <a:buSzPct val="99000"/>
              <a:tabLst/>
            </a:pPr>
            <a:r>
              <a:rPr lang="en-US" sz="5600" b="1" u="sng" kern="1200" dirty="0">
                <a:sym typeface="Arial"/>
              </a:rPr>
              <a:t>Time:</a:t>
            </a:r>
            <a:r>
              <a:rPr lang="en-US" sz="5600" kern="1200" dirty="0">
                <a:sym typeface="Arial"/>
              </a:rPr>
              <a:t> 10 minutes</a:t>
            </a:r>
          </a:p>
          <a:p>
            <a:pPr fontAlgn="auto">
              <a:spcBef>
                <a:spcPct val="100000"/>
              </a:spcBef>
              <a:buSzPct val="99000"/>
              <a:tabLst/>
            </a:pPr>
            <a:r>
              <a:rPr lang="en-US" sz="5600" b="1" u="sng" kern="1200" dirty="0">
                <a:sym typeface="Arial"/>
              </a:rPr>
              <a:t>Instructions:</a:t>
            </a:r>
            <a:r>
              <a:rPr lang="en-US" sz="5600" kern="1200" dirty="0">
                <a:sym typeface="Arial"/>
              </a:rPr>
              <a:t> Working in your team:</a:t>
            </a:r>
          </a:p>
          <a:p>
            <a:pPr marL="254000" lvl="1" indent="-254000" fontAlgn="auto">
              <a:spcBef>
                <a:spcPct val="100000"/>
              </a:spcBef>
              <a:buSzPct val="99000"/>
              <a:buFont typeface="Arial"/>
              <a:buAutoNum type="arabicPeriod"/>
              <a:tabLst/>
            </a:pPr>
            <a:r>
              <a:rPr lang="en-US" sz="5600" kern="1200" dirty="0">
                <a:ea typeface="+mn-ea"/>
                <a:sym typeface="Arial"/>
              </a:rPr>
              <a:t>Review the scenario. </a:t>
            </a:r>
          </a:p>
          <a:p>
            <a:pPr marL="254000" lvl="1" indent="-254000" fontAlgn="auto">
              <a:spcBef>
                <a:spcPct val="100000"/>
              </a:spcBef>
              <a:buSzPct val="99000"/>
              <a:buFont typeface="Arial"/>
              <a:buAutoNum type="arabicPeriod"/>
              <a:tabLst/>
            </a:pPr>
            <a:r>
              <a:rPr lang="en-US" sz="5600" kern="1200" dirty="0">
                <a:ea typeface="+mn-ea"/>
                <a:sym typeface="Arial"/>
              </a:rPr>
              <a:t>Determine the staff required to manage this incident.</a:t>
            </a:r>
          </a:p>
          <a:p>
            <a:pPr marL="254000" lvl="1" indent="-254000" fontAlgn="auto">
              <a:spcBef>
                <a:spcPct val="100000"/>
              </a:spcBef>
              <a:buSzPct val="99000"/>
              <a:buFont typeface="Arial"/>
              <a:buAutoNum type="arabicPeriod"/>
              <a:tabLst/>
            </a:pPr>
            <a:r>
              <a:rPr lang="en-US" sz="5600" kern="1200" dirty="0">
                <a:ea typeface="+mn-ea"/>
                <a:sym typeface="Arial"/>
              </a:rPr>
              <a:t>Choose a spokesperson and be ready to present your answers to the class in 10 minutes.</a:t>
            </a:r>
          </a:p>
          <a:p>
            <a:pPr>
              <a:spcBef>
                <a:spcPct val="100000"/>
              </a:spcBef>
              <a:buSzPct val="99000"/>
            </a:pPr>
            <a:r>
              <a:rPr lang="en-US" kern="1200" dirty="0">
                <a:sym typeface="Arial"/>
              </a:rPr>
              <a:t> </a:t>
            </a:r>
            <a:endParaRPr lang="en-US" dirty="0"/>
          </a:p>
        </p:txBody>
      </p:sp>
      <p:pic>
        <p:nvPicPr>
          <p:cNvPr id="8" name="Content Placeholder 7" descr="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1BC9F6D4-D5FF-4E8E-9DFE-3749D44F4AA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455604" y="3471310"/>
            <a:ext cx="4232792" cy="2233612"/>
          </a:xfrm>
          <a:prstGeom prst="rect">
            <a:avLst/>
          </a:prstGeom>
        </p:spPr>
      </p:pic>
      <p:sp>
        <p:nvSpPr>
          <p:cNvPr id="9" name="Slide Number Placeholder 8">
            <a:extLst>
              <a:ext uri="{FF2B5EF4-FFF2-40B4-BE49-F238E27FC236}">
                <a16:creationId xmlns:a16="http://schemas.microsoft.com/office/drawing/2014/main" id="{5469A54E-0A4E-4506-9708-0817A4026E86}"/>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33</a:t>
            </a:fld>
            <a:endParaRPr lang="en-US"/>
          </a:p>
        </p:txBody>
      </p:sp>
    </p:spTree>
    <p:extLst>
      <p:ext uri="{BB962C8B-B14F-4D97-AF65-F5344CB8AC3E}">
        <p14:creationId xmlns:p14="http://schemas.microsoft.com/office/powerpoint/2010/main" val="39864679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Scenario Part 2</a:t>
            </a:r>
          </a:p>
        </p:txBody>
      </p:sp>
      <p:sp>
        <p:nvSpPr>
          <p:cNvPr id="3" name="Content Placeholder 2">
            <a:extLst>
              <a:ext uri="{FF2B5EF4-FFF2-40B4-BE49-F238E27FC236}">
                <a16:creationId xmlns:a16="http://schemas.microsoft.com/office/drawing/2014/main" id="{3CB3D759-B591-454C-95F4-9E2B9A978C3B}"/>
              </a:ext>
            </a:extLst>
          </p:cNvPr>
          <p:cNvSpPr>
            <a:spLocks noGrp="1"/>
          </p:cNvSpPr>
          <p:nvPr>
            <p:ph sz="quarter" idx="13"/>
          </p:nvPr>
        </p:nvSpPr>
        <p:spPr>
          <a:xfrm>
            <a:off x="457199" y="1153077"/>
            <a:ext cx="4467225" cy="4561923"/>
          </a:xfrm>
        </p:spPr>
        <p:txBody>
          <a:bodyPr>
            <a:noAutofit/>
          </a:bodyPr>
          <a:lstStyle/>
          <a:p>
            <a:pPr fontAlgn="auto">
              <a:spcBef>
                <a:spcPct val="100000"/>
              </a:spcBef>
              <a:spcAft>
                <a:spcPts val="0"/>
              </a:spcAft>
              <a:buSzPct val="99000"/>
              <a:tabLst/>
            </a:pPr>
            <a:r>
              <a:rPr lang="en-US" sz="1200" kern="1200" dirty="0">
                <a:sym typeface="Arial"/>
              </a:rPr>
              <a:t>It is now just after 6 p.m. and the situation appears to be getting worse. </a:t>
            </a:r>
          </a:p>
          <a:p>
            <a:pPr fontAlgn="auto">
              <a:spcBef>
                <a:spcPct val="100000"/>
              </a:spcBef>
              <a:spcAft>
                <a:spcPts val="0"/>
              </a:spcAft>
              <a:buSzPct val="99000"/>
              <a:tabLst/>
            </a:pPr>
            <a:r>
              <a:rPr lang="en-US" sz="1200" kern="1200" dirty="0">
                <a:sym typeface="Arial"/>
              </a:rPr>
              <a:t>The initial assessment of several injuries was incorrect. There are over a dozen injuries and at least three dead. </a:t>
            </a:r>
          </a:p>
          <a:p>
            <a:pPr fontAlgn="auto">
              <a:spcBef>
                <a:spcPct val="100000"/>
              </a:spcBef>
              <a:spcAft>
                <a:spcPts val="0"/>
              </a:spcAft>
              <a:buSzPct val="99000"/>
              <a:tabLst/>
            </a:pPr>
            <a:r>
              <a:rPr lang="en-US" sz="1200" kern="1200" dirty="0">
                <a:sym typeface="Arial"/>
              </a:rPr>
              <a:t>The vehicle fire spread quickly to the building, igniting a damaged natural gas line in a kitchen area. The combination of explosion, fire, and collision damage caused the building to partially collapse. The fire continues to burn and now threatens other surrounding structures. </a:t>
            </a:r>
          </a:p>
          <a:p>
            <a:pPr fontAlgn="auto">
              <a:spcBef>
                <a:spcPct val="100000"/>
              </a:spcBef>
              <a:spcAft>
                <a:spcPts val="0"/>
              </a:spcAft>
              <a:buSzPct val="99000"/>
              <a:tabLst/>
            </a:pPr>
            <a:r>
              <a:rPr lang="en-US" sz="1200" kern="1200" dirty="0">
                <a:sym typeface="Arial"/>
              </a:rPr>
              <a:t>The crowds are under control, but traffic has not yet completely cleared from the area and continues to slow the ingress and egress of emergency management resources. </a:t>
            </a:r>
          </a:p>
          <a:p>
            <a:pPr fontAlgn="auto">
              <a:spcBef>
                <a:spcPct val="100000"/>
              </a:spcBef>
              <a:spcAft>
                <a:spcPts val="0"/>
              </a:spcAft>
              <a:buSzPct val="99000"/>
              <a:tabLst/>
            </a:pPr>
            <a:r>
              <a:rPr lang="en-US" sz="1200" kern="1200" dirty="0">
                <a:sym typeface="Arial"/>
              </a:rPr>
              <a:t>The vehicle driver has not been found and the origin and contents of the large truck have not been identified. This raises new concerns that this could have been an intentional act and that the truck could have been transporting something hazardous. </a:t>
            </a:r>
          </a:p>
          <a:p>
            <a:pPr fontAlgn="auto">
              <a:spcBef>
                <a:spcPct val="100000"/>
              </a:spcBef>
              <a:spcAft>
                <a:spcPts val="0"/>
              </a:spcAft>
              <a:buSzPct val="99000"/>
              <a:tabLst/>
            </a:pPr>
            <a:r>
              <a:rPr lang="en-US" sz="1200" kern="1200" dirty="0">
                <a:sym typeface="Arial"/>
              </a:rPr>
              <a:t>This incident has increased in size and complexity and will extend into at least one more operational period. </a:t>
            </a:r>
            <a:endParaRPr lang="en-US" sz="1200" dirty="0"/>
          </a:p>
        </p:txBody>
      </p:sp>
      <p:pic>
        <p:nvPicPr>
          <p:cNvPr id="8" name="Content Placeholder 7" descr="Photo 1 fire hose spraying truck fire.  Photo 2 Responders helping patient on a stretcher. Photo 3 Hazmat responders. Photo 4 Law Enforcement responders.">
            <a:extLst>
              <a:ext uri="{FF2B5EF4-FFF2-40B4-BE49-F238E27FC236}">
                <a16:creationId xmlns:a16="http://schemas.microsoft.com/office/drawing/2014/main" id="{C913A632-100F-4E49-904E-BFA05C4BBC7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62319" y="1871444"/>
            <a:ext cx="3134162" cy="3124636"/>
          </a:xfrm>
          <a:prstGeom prst="rect">
            <a:avLst/>
          </a:prstGeom>
        </p:spPr>
      </p:pic>
      <p:sp>
        <p:nvSpPr>
          <p:cNvPr id="9" name="Slide Number Placeholder 8">
            <a:extLst>
              <a:ext uri="{FF2B5EF4-FFF2-40B4-BE49-F238E27FC236}">
                <a16:creationId xmlns:a16="http://schemas.microsoft.com/office/drawing/2014/main" id="{0203F9AA-070A-4F5D-BD43-1469E28105B9}"/>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34</a:t>
            </a:fld>
            <a:endParaRPr lang="en-US"/>
          </a:p>
        </p:txBody>
      </p:sp>
    </p:spTree>
    <p:extLst>
      <p:ext uri="{BB962C8B-B14F-4D97-AF65-F5344CB8AC3E}">
        <p14:creationId xmlns:p14="http://schemas.microsoft.com/office/powerpoint/2010/main" val="392144762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8.7: Expanding Incident</a:t>
            </a:r>
          </a:p>
        </p:txBody>
      </p:sp>
      <p:sp>
        <p:nvSpPr>
          <p:cNvPr id="3" name="Content Placeholder 2">
            <a:extLst>
              <a:ext uri="{FF2B5EF4-FFF2-40B4-BE49-F238E27FC236}">
                <a16:creationId xmlns:a16="http://schemas.microsoft.com/office/drawing/2014/main" id="{F980286E-3C54-42E8-B633-02B5985B1F36}"/>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b="1" u="sng" kern="1200">
                <a:sym typeface="Arial"/>
              </a:rPr>
              <a:t>Activity Purpose:</a:t>
            </a:r>
            <a:r>
              <a:rPr lang="en-US" kern="1200">
                <a:sym typeface="Arial"/>
              </a:rPr>
              <a:t> To apply key concepts to analyze incidents. </a:t>
            </a:r>
          </a:p>
          <a:p>
            <a:pPr fontAlgn="auto">
              <a:spcBef>
                <a:spcPct val="100000"/>
              </a:spcBef>
              <a:spcAft>
                <a:spcPts val="0"/>
              </a:spcAft>
              <a:buSzPct val="99000"/>
              <a:tabLst/>
            </a:pPr>
            <a:r>
              <a:rPr lang="en-US" b="1" u="sng" kern="1200">
                <a:sym typeface="Arial"/>
              </a:rPr>
              <a:t>Time:</a:t>
            </a:r>
            <a:r>
              <a:rPr lang="en-US" kern="1200">
                <a:sym typeface="Arial"/>
              </a:rPr>
              <a:t> 10 minutes </a:t>
            </a:r>
          </a:p>
          <a:p>
            <a:pPr fontAlgn="auto">
              <a:spcBef>
                <a:spcPct val="100000"/>
              </a:spcBef>
              <a:spcAft>
                <a:spcPts val="0"/>
              </a:spcAft>
              <a:buSzPct val="99000"/>
              <a:tabLst/>
            </a:pPr>
            <a:r>
              <a:rPr lang="en-US" b="1" u="sng" kern="1200">
                <a:sym typeface="Arial"/>
              </a:rPr>
              <a:t>Instructions:</a:t>
            </a:r>
            <a:r>
              <a:rPr lang="en-US" kern="1200">
                <a:sym typeface="Arial"/>
              </a:rPr>
              <a:t> Working with your team . . .  </a:t>
            </a:r>
          </a:p>
          <a:p>
            <a:pPr marL="254000" lvl="1" indent="-254000" fontAlgn="auto">
              <a:spcBef>
                <a:spcPct val="100000"/>
              </a:spcBef>
              <a:spcAft>
                <a:spcPts val="0"/>
              </a:spcAft>
              <a:buSzPct val="99000"/>
              <a:buFont typeface="Arial"/>
              <a:buAutoNum type="arabicPeriod"/>
              <a:tabLst/>
            </a:pPr>
            <a:r>
              <a:rPr lang="en-US" kern="1200">
                <a:ea typeface="+mn-ea"/>
                <a:sym typeface="Arial"/>
              </a:rPr>
              <a:t>Based on the scenario update, review the factors that your instructor has assigned to you.</a:t>
            </a:r>
          </a:p>
          <a:p>
            <a:pPr marL="254000" lvl="1" indent="-254000" fontAlgn="auto">
              <a:spcBef>
                <a:spcPct val="100000"/>
              </a:spcBef>
              <a:spcAft>
                <a:spcPts val="0"/>
              </a:spcAft>
              <a:buSzPct val="99000"/>
              <a:buFont typeface="Arial"/>
              <a:buAutoNum type="arabicPeriod"/>
              <a:tabLst/>
            </a:pPr>
            <a:r>
              <a:rPr lang="en-US" kern="1200">
                <a:ea typeface="+mn-ea"/>
                <a:sym typeface="Arial"/>
              </a:rPr>
              <a:t>Develop answers for each assigned factor.</a:t>
            </a:r>
          </a:p>
          <a:p>
            <a:pPr marL="254000" lvl="1" indent="-254000" fontAlgn="auto">
              <a:spcBef>
                <a:spcPct val="100000"/>
              </a:spcBef>
              <a:spcAft>
                <a:spcPts val="0"/>
              </a:spcAft>
              <a:buSzPct val="99000"/>
              <a:buFont typeface="Arial"/>
              <a:buAutoNum type="arabicPeriod"/>
              <a:tabLst/>
            </a:pPr>
            <a:r>
              <a:rPr lang="en-US" kern="1200">
                <a:ea typeface="+mn-ea"/>
                <a:sym typeface="Arial"/>
              </a:rPr>
              <a:t>Choose a spokesperson. Be prepared to present your answers to the class in 10 minutes.</a:t>
            </a:r>
            <a:endParaRPr lang="en-US"/>
          </a:p>
        </p:txBody>
      </p:sp>
      <p:sp>
        <p:nvSpPr>
          <p:cNvPr id="6" name="Slide Number Placeholder 5">
            <a:extLst>
              <a:ext uri="{FF2B5EF4-FFF2-40B4-BE49-F238E27FC236}">
                <a16:creationId xmlns:a16="http://schemas.microsoft.com/office/drawing/2014/main" id="{E82F35E9-58C8-4750-923D-93539B585A0E}"/>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35</a:t>
            </a:fld>
            <a:endParaRPr lang="en-US" dirty="0"/>
          </a:p>
        </p:txBody>
      </p:sp>
    </p:spTree>
    <p:extLst>
      <p:ext uri="{BB962C8B-B14F-4D97-AF65-F5344CB8AC3E}">
        <p14:creationId xmlns:p14="http://schemas.microsoft.com/office/powerpoint/2010/main" val="1586255956"/>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3D4B-3D43-4809-9A92-8618A71555B5}"/>
              </a:ext>
            </a:extLst>
          </p:cNvPr>
          <p:cNvSpPr>
            <a:spLocks noGrp="1"/>
          </p:cNvSpPr>
          <p:nvPr>
            <p:ph type="title"/>
          </p:nvPr>
        </p:nvSpPr>
        <p:spPr/>
        <p:txBody>
          <a:bodyPr/>
          <a:lstStyle/>
          <a:p>
            <a:r>
              <a:rPr lang="en-US" dirty="0"/>
              <a:t>Transfer of Command</a:t>
            </a:r>
          </a:p>
        </p:txBody>
      </p:sp>
      <p:sp>
        <p:nvSpPr>
          <p:cNvPr id="3" name="Content Placeholder 2">
            <a:extLst>
              <a:ext uri="{FF2B5EF4-FFF2-40B4-BE49-F238E27FC236}">
                <a16:creationId xmlns:a16="http://schemas.microsoft.com/office/drawing/2014/main" id="{5B216A50-CF19-4007-A32F-251138322452}"/>
              </a:ext>
            </a:extLst>
          </p:cNvPr>
          <p:cNvSpPr>
            <a:spLocks noGrp="1"/>
          </p:cNvSpPr>
          <p:nvPr>
            <p:ph sz="quarter" idx="13"/>
          </p:nvPr>
        </p:nvSpPr>
        <p:spPr>
          <a:xfrm>
            <a:off x="457200" y="1041113"/>
            <a:ext cx="5432323" cy="4638122"/>
          </a:xfrm>
        </p:spPr>
        <p:txBody>
          <a:bodyPr>
            <a:noAutofit/>
          </a:bodyPr>
          <a:lstStyle/>
          <a:p>
            <a:pPr>
              <a:spcBef>
                <a:spcPts val="600"/>
              </a:spcBef>
            </a:pPr>
            <a:r>
              <a:rPr lang="en-US" sz="1200" dirty="0"/>
              <a:t>As the Incident Commander you make this assessment:</a:t>
            </a:r>
          </a:p>
          <a:p>
            <a:pPr>
              <a:spcBef>
                <a:spcPts val="600"/>
              </a:spcBef>
            </a:pPr>
            <a:r>
              <a:rPr lang="en-US" sz="1200" b="1" dirty="0"/>
              <a:t>Incident Command: </a:t>
            </a:r>
            <a:r>
              <a:rPr lang="en-US" sz="1200" dirty="0"/>
              <a:t>This is an incident that will now involve more jurisdictions and agencies. Law Enforcement is concerned with investigation and crime scene preservation, and Hazardous Materials (HazMat) assessment must be reconciled with your other priorities. A Unified Command with representatives from the various jurisdictions and agencies involved in response to this incident, to include Fire, EMS, Law Enforcement, and Public Works may now be the best approach for Incident Command.</a:t>
            </a:r>
          </a:p>
          <a:p>
            <a:pPr>
              <a:spcBef>
                <a:spcPts val="600"/>
              </a:spcBef>
            </a:pPr>
            <a:r>
              <a:rPr lang="en-US" sz="1200" b="1" dirty="0"/>
              <a:t>Nature and magnitude of the incident: </a:t>
            </a:r>
            <a:r>
              <a:rPr lang="en-US" sz="1200" dirty="0"/>
              <a:t>This is now a Type 3 Incident. Resource requirements will exceed the initial response resources you have on site, the incident will extend into multiple operational periods, and additional ICS Command and General Staff positions will have to be activated.</a:t>
            </a:r>
          </a:p>
          <a:p>
            <a:pPr>
              <a:spcBef>
                <a:spcPts val="600"/>
              </a:spcBef>
            </a:pPr>
            <a:r>
              <a:rPr lang="en-US" sz="1200" b="1" dirty="0"/>
              <a:t>Hazards and safety concerns: </a:t>
            </a:r>
            <a:r>
              <a:rPr lang="en-US" sz="1200" dirty="0"/>
              <a:t>The number of concerns has increased.</a:t>
            </a:r>
          </a:p>
          <a:p>
            <a:pPr>
              <a:spcBef>
                <a:spcPts val="600"/>
              </a:spcBef>
            </a:pPr>
            <a:r>
              <a:rPr lang="en-US" sz="1200" b="1" dirty="0"/>
              <a:t>Priorities and resource requirements: </a:t>
            </a:r>
            <a:r>
              <a:rPr lang="en-US" sz="1200" dirty="0"/>
              <a:t>While your current objectives are still valid, there will be additional objectives associated with law enforcement investigation, HazMat response, and Public Works actions that will require the development of new objectives. These objectives will have to be prioritized and additional resources will be needed to accomplish the objectives.</a:t>
            </a:r>
          </a:p>
          <a:p>
            <a:pPr>
              <a:spcBef>
                <a:spcPts val="600"/>
              </a:spcBef>
            </a:pPr>
            <a:r>
              <a:rPr lang="en-US" sz="1200" b="1" dirty="0"/>
              <a:t>ICS structure: </a:t>
            </a:r>
            <a:r>
              <a:rPr lang="en-US" sz="1200" dirty="0"/>
              <a:t>The ICS structure will need to be expanded. Liaisons, a Planning Section, a Logistics Section, and an Intelligence/Investigations function are some of the positions that should now be considered for inclusion in the Incident Command structure.</a:t>
            </a:r>
          </a:p>
        </p:txBody>
      </p:sp>
      <p:pic>
        <p:nvPicPr>
          <p:cNvPr id="6" name="Content Placeholder 5" descr="Two photos showing Unified Command and ICS Structure Diagram, with 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8348BF3E-75E7-4F13-835D-9D5C3C78B41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89523" y="1739326"/>
            <a:ext cx="3128773" cy="2409888"/>
          </a:xfrm>
        </p:spPr>
      </p:pic>
      <p:sp>
        <p:nvSpPr>
          <p:cNvPr id="7" name="Slide Number Placeholder 5">
            <a:extLst>
              <a:ext uri="{FF2B5EF4-FFF2-40B4-BE49-F238E27FC236}">
                <a16:creationId xmlns:a16="http://schemas.microsoft.com/office/drawing/2014/main" id="{B9067102-4CFE-4ED5-B232-B09C8F11EA60}"/>
              </a:ext>
            </a:extLst>
          </p:cNvPr>
          <p:cNvSpPr>
            <a:spLocks noGrp="1"/>
          </p:cNvSpPr>
          <p:nvPr>
            <p:ph type="sldNum" sz="quarter" idx="12"/>
          </p:nvPr>
        </p:nvSpPr>
        <p:spPr>
          <a:xfrm>
            <a:off x="6553200" y="6245225"/>
            <a:ext cx="2133600" cy="476250"/>
          </a:xfrm>
        </p:spPr>
        <p:txBody>
          <a:bodyPr/>
          <a:lstStyle/>
          <a:p>
            <a:pPr>
              <a:spcBef>
                <a:spcPts val="100"/>
              </a:spcBef>
              <a:buSzPct val="99000"/>
            </a:pPr>
            <a:fld id="{BA2D1253-FAFB-4667-AE29-3A5865815BDB}" type="slidenum">
              <a:rPr lang="en-US" smtClean="0"/>
              <a:pPr>
                <a:spcBef>
                  <a:spcPts val="100"/>
                </a:spcBef>
                <a:buSzPct val="99000"/>
              </a:pPr>
              <a:t>36</a:t>
            </a:fld>
            <a:endParaRPr lang="en-US" dirty="0"/>
          </a:p>
        </p:txBody>
      </p:sp>
    </p:spTree>
    <p:extLst>
      <p:ext uri="{BB962C8B-B14F-4D97-AF65-F5344CB8AC3E}">
        <p14:creationId xmlns:p14="http://schemas.microsoft.com/office/powerpoint/2010/main" val="261937045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dirty="0"/>
              <a:t>Transfer of Command (Continued)</a:t>
            </a:r>
          </a:p>
        </p:txBody>
      </p:sp>
      <p:sp>
        <p:nvSpPr>
          <p:cNvPr id="3" name="Content Placeholder 2">
            <a:extLst>
              <a:ext uri="{FF2B5EF4-FFF2-40B4-BE49-F238E27FC236}">
                <a16:creationId xmlns:a16="http://schemas.microsoft.com/office/drawing/2014/main" id="{A0B644F6-6847-4D24-866B-EC20CA01A048}"/>
              </a:ext>
            </a:extLst>
          </p:cNvPr>
          <p:cNvSpPr>
            <a:spLocks noGrp="1"/>
          </p:cNvSpPr>
          <p:nvPr>
            <p:ph sz="quarter" idx="13"/>
          </p:nvPr>
        </p:nvSpPr>
        <p:spPr>
          <a:xfrm>
            <a:off x="457200" y="1153077"/>
            <a:ext cx="4724400" cy="4561923"/>
          </a:xfrm>
        </p:spPr>
        <p:txBody>
          <a:bodyPr>
            <a:noAutofit/>
          </a:bodyPr>
          <a:lstStyle/>
          <a:p>
            <a:pPr fontAlgn="auto">
              <a:spcBef>
                <a:spcPct val="100000"/>
              </a:spcBef>
              <a:spcAft>
                <a:spcPts val="0"/>
              </a:spcAft>
              <a:buSzPct val="99000"/>
              <a:tabLst/>
            </a:pPr>
            <a:r>
              <a:rPr lang="en-US" sz="1200" kern="1200" dirty="0">
                <a:sym typeface="Arial"/>
              </a:rPr>
              <a:t>The initial Incident Commander may continue to serve as a member of a Unified Command. It is also possible that the increase in complexity will lead to the appointment of more senior personnel to Incident Command. </a:t>
            </a:r>
          </a:p>
          <a:p>
            <a:pPr fontAlgn="auto">
              <a:spcBef>
                <a:spcPct val="100000"/>
              </a:spcBef>
              <a:spcAft>
                <a:spcPts val="0"/>
              </a:spcAft>
              <a:buSzPct val="99000"/>
              <a:tabLst/>
            </a:pPr>
            <a:r>
              <a:rPr lang="en-US" sz="1200" kern="1200" dirty="0">
                <a:sym typeface="Arial"/>
              </a:rPr>
              <a:t>Remember that </a:t>
            </a:r>
            <a:r>
              <a:rPr lang="en-US" sz="1200" b="1" kern="1200" dirty="0">
                <a:sym typeface="Arial"/>
              </a:rPr>
              <a:t>Establishment and Transfer of Command</a:t>
            </a:r>
            <a:r>
              <a:rPr lang="en-US" sz="1200" kern="1200" dirty="0">
                <a:sym typeface="Arial"/>
              </a:rPr>
              <a:t> is a NIMS Management Characteristic. You must clearly state and record when command is transferred. </a:t>
            </a:r>
          </a:p>
          <a:p>
            <a:pPr fontAlgn="auto">
              <a:spcBef>
                <a:spcPct val="100000"/>
              </a:spcBef>
              <a:spcAft>
                <a:spcPts val="0"/>
              </a:spcAft>
              <a:buSzPct val="99000"/>
              <a:tabLst/>
            </a:pPr>
            <a:r>
              <a:rPr lang="en-US" sz="1200" kern="1200" dirty="0">
                <a:sym typeface="Arial"/>
              </a:rPr>
              <a:t>The Transfer of Command should be conducted to create minimal disruption to the incident. Whenever possible, the Transfer of Command should include a complete briefing on the situation conducted face to face with the new Incident Commander or Unified Command. </a:t>
            </a:r>
          </a:p>
          <a:p>
            <a:pPr fontAlgn="auto">
              <a:spcBef>
                <a:spcPct val="100000"/>
              </a:spcBef>
              <a:spcAft>
                <a:spcPts val="0"/>
              </a:spcAft>
              <a:buSzPct val="99000"/>
              <a:tabLst/>
            </a:pPr>
            <a:r>
              <a:rPr lang="en-US" sz="1200" kern="1200" dirty="0">
                <a:sym typeface="Arial"/>
              </a:rPr>
              <a:t>The NIMS Management Characteristic </a:t>
            </a:r>
            <a:r>
              <a:rPr lang="en-US" sz="1200" b="1" kern="1200" dirty="0">
                <a:sym typeface="Arial"/>
              </a:rPr>
              <a:t>Incident Action Planning</a:t>
            </a:r>
            <a:r>
              <a:rPr lang="en-US" sz="1200" kern="1200" dirty="0">
                <a:sym typeface="Arial"/>
              </a:rPr>
              <a:t> also applies here. Incident objectives, tactics, and assignments for operations and support should be recorded and communicated through an Incident Action Plan (IAP). As your incident increased in size, complexity, and length, you should have started to document incident response activities in a written plan. </a:t>
            </a:r>
          </a:p>
          <a:p>
            <a:pPr fontAlgn="auto">
              <a:spcBef>
                <a:spcPct val="100000"/>
              </a:spcBef>
              <a:spcAft>
                <a:spcPts val="0"/>
              </a:spcAft>
              <a:buSzPct val="99000"/>
              <a:tabLst/>
            </a:pPr>
            <a:r>
              <a:rPr lang="en-US" sz="1200" kern="1200" dirty="0">
                <a:sym typeface="Arial"/>
              </a:rPr>
              <a:t>The ICS Form 201 is a standard format to record key situational information and document actions taken on an incident. </a:t>
            </a:r>
            <a:endParaRPr lang="en-US" sz="1200" dirty="0"/>
          </a:p>
        </p:txBody>
      </p:sp>
      <p:pic>
        <p:nvPicPr>
          <p:cNvPr id="8" name="Content Placeholder 7" descr="Photo of Incident Commander transferring command.">
            <a:extLst>
              <a:ext uri="{FF2B5EF4-FFF2-40B4-BE49-F238E27FC236}">
                <a16:creationId xmlns:a16="http://schemas.microsoft.com/office/drawing/2014/main" id="{4D0963CF-E262-460E-98C5-4E765A91720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6066" y="1948048"/>
            <a:ext cx="2666667" cy="2971429"/>
          </a:xfrm>
          <a:prstGeom prst="rect">
            <a:avLst/>
          </a:prstGeom>
        </p:spPr>
      </p:pic>
      <p:sp>
        <p:nvSpPr>
          <p:cNvPr id="9" name="Slide Number Placeholder 8">
            <a:extLst>
              <a:ext uri="{FF2B5EF4-FFF2-40B4-BE49-F238E27FC236}">
                <a16:creationId xmlns:a16="http://schemas.microsoft.com/office/drawing/2014/main" id="{1DE54308-E459-459A-B0EF-5F3522165AB1}"/>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37</a:t>
            </a:fld>
            <a:endParaRPr lang="en-US"/>
          </a:p>
        </p:txBody>
      </p:sp>
    </p:spTree>
    <p:extLst>
      <p:ext uri="{BB962C8B-B14F-4D97-AF65-F5344CB8AC3E}">
        <p14:creationId xmlns:p14="http://schemas.microsoft.com/office/powerpoint/2010/main" val="151376950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Lesson Summary</a:t>
            </a:r>
          </a:p>
        </p:txBody>
      </p:sp>
      <p:sp>
        <p:nvSpPr>
          <p:cNvPr id="3" name="Content Placeholder 2">
            <a:extLst>
              <a:ext uri="{FF2B5EF4-FFF2-40B4-BE49-F238E27FC236}">
                <a16:creationId xmlns:a16="http://schemas.microsoft.com/office/drawing/2014/main" id="{6E455A7D-6104-4AC6-96C2-AE215A3C7A13}"/>
              </a:ext>
            </a:extLst>
          </p:cNvPr>
          <p:cNvSpPr>
            <a:spLocks noGrp="1"/>
          </p:cNvSpPr>
          <p:nvPr>
            <p:ph idx="1"/>
          </p:nvPr>
        </p:nvSpPr>
        <p:spPr/>
        <p:txBody>
          <a:bodyPr>
            <a:normAutofit fontScale="70000" lnSpcReduction="20000"/>
          </a:bodyPr>
          <a:lstStyle/>
          <a:p>
            <a:pPr fontAlgn="auto">
              <a:spcBef>
                <a:spcPct val="100000"/>
              </a:spcBef>
              <a:spcAft>
                <a:spcPts val="0"/>
              </a:spcAft>
              <a:buSzPct val="99000"/>
              <a:tabLst/>
            </a:pPr>
            <a:r>
              <a:rPr lang="en-US" kern="1200">
                <a:sym typeface="Arial"/>
              </a:rPr>
              <a:t>You have completed the Application Activity. You have applied these key concepts to a scenario-based activity: </a:t>
            </a:r>
          </a:p>
          <a:p>
            <a:pPr marL="254000" lvl="1" indent="-254000" fontAlgn="auto">
              <a:spcBef>
                <a:spcPct val="100000"/>
              </a:spcBef>
              <a:spcAft>
                <a:spcPts val="0"/>
              </a:spcAft>
              <a:buSzPct val="99000"/>
              <a:buFont typeface="Arial"/>
              <a:buChar char="•"/>
              <a:tabLst/>
            </a:pPr>
            <a:r>
              <a:rPr lang="en-US" kern="1200">
                <a:ea typeface="+mn-ea"/>
                <a:sym typeface="Arial"/>
              </a:rPr>
              <a:t>NIMS Management Characteristics</a:t>
            </a:r>
          </a:p>
          <a:p>
            <a:pPr marL="254000" lvl="1" indent="-254000" fontAlgn="auto">
              <a:spcBef>
                <a:spcPct val="100000"/>
              </a:spcBef>
              <a:spcAft>
                <a:spcPts val="0"/>
              </a:spcAft>
              <a:buSzPct val="99000"/>
              <a:buFont typeface="Arial"/>
              <a:buChar char="•"/>
              <a:tabLst/>
            </a:pPr>
            <a:r>
              <a:rPr lang="en-US" kern="1200">
                <a:ea typeface="+mn-ea"/>
                <a:sym typeface="Arial"/>
              </a:rPr>
              <a:t>Incident Command and Unified Command</a:t>
            </a:r>
          </a:p>
          <a:p>
            <a:pPr marL="254000" lvl="1" indent="-254000" fontAlgn="auto">
              <a:spcBef>
                <a:spcPct val="100000"/>
              </a:spcBef>
              <a:spcAft>
                <a:spcPts val="0"/>
              </a:spcAft>
              <a:buSzPct val="99000"/>
              <a:buFont typeface="Arial"/>
              <a:buChar char="•"/>
              <a:tabLst/>
            </a:pPr>
            <a:r>
              <a:rPr lang="en-US" kern="1200">
                <a:ea typeface="+mn-ea"/>
                <a:sym typeface="Arial"/>
              </a:rPr>
              <a:t>Initial Size-up</a:t>
            </a:r>
          </a:p>
          <a:p>
            <a:pPr marL="254000" lvl="1" indent="-254000" fontAlgn="auto">
              <a:spcBef>
                <a:spcPct val="100000"/>
              </a:spcBef>
              <a:spcAft>
                <a:spcPts val="0"/>
              </a:spcAft>
              <a:buSzPct val="99000"/>
              <a:buFont typeface="Arial"/>
              <a:buChar char="•"/>
              <a:tabLst/>
            </a:pPr>
            <a:r>
              <a:rPr lang="en-US" kern="1200">
                <a:ea typeface="+mn-ea"/>
                <a:sym typeface="Arial"/>
              </a:rPr>
              <a:t>Developing Incident Objectives</a:t>
            </a:r>
          </a:p>
          <a:p>
            <a:pPr marL="254000" lvl="1" indent="-254000" fontAlgn="auto">
              <a:spcBef>
                <a:spcPct val="100000"/>
              </a:spcBef>
              <a:spcAft>
                <a:spcPts val="0"/>
              </a:spcAft>
              <a:buSzPct val="99000"/>
              <a:buFont typeface="Arial"/>
              <a:buChar char="•"/>
              <a:tabLst/>
            </a:pPr>
            <a:r>
              <a:rPr lang="en-US" kern="1200">
                <a:ea typeface="+mn-ea"/>
                <a:sym typeface="Arial"/>
              </a:rPr>
              <a:t>Determining Resource Requirements</a:t>
            </a:r>
          </a:p>
          <a:p>
            <a:pPr marL="254000" lvl="1" indent="-254000" fontAlgn="auto">
              <a:spcBef>
                <a:spcPct val="100000"/>
              </a:spcBef>
              <a:spcAft>
                <a:spcPts val="0"/>
              </a:spcAft>
              <a:buSzPct val="99000"/>
              <a:buFont typeface="Arial"/>
              <a:buChar char="•"/>
              <a:tabLst/>
            </a:pPr>
            <a:r>
              <a:rPr lang="en-US" kern="1200">
                <a:ea typeface="+mn-ea"/>
                <a:sym typeface="Arial"/>
              </a:rPr>
              <a:t>Determining Appropriate ICS Structure for an Incident</a:t>
            </a:r>
          </a:p>
          <a:p>
            <a:pPr marL="254000" lvl="1" indent="-254000" fontAlgn="auto">
              <a:spcBef>
                <a:spcPct val="100000"/>
              </a:spcBef>
              <a:spcAft>
                <a:spcPts val="0"/>
              </a:spcAft>
              <a:buSzPct val="99000"/>
              <a:buFont typeface="Arial"/>
              <a:buChar char="•"/>
              <a:tabLst/>
            </a:pPr>
            <a:r>
              <a:rPr lang="en-US" kern="1200">
                <a:ea typeface="+mn-ea"/>
                <a:sym typeface="Arial"/>
              </a:rPr>
              <a:t>Transfer of Command</a:t>
            </a:r>
            <a:endParaRPr lang="en-US"/>
          </a:p>
        </p:txBody>
      </p:sp>
      <p:sp>
        <p:nvSpPr>
          <p:cNvPr id="6" name="Slide Number Placeholder 5">
            <a:extLst>
              <a:ext uri="{FF2B5EF4-FFF2-40B4-BE49-F238E27FC236}">
                <a16:creationId xmlns:a16="http://schemas.microsoft.com/office/drawing/2014/main" id="{0BEC15D0-416F-4FF3-B7AB-973C274DF416}"/>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38</a:t>
            </a:fld>
            <a:endParaRPr lang="en-US"/>
          </a:p>
        </p:txBody>
      </p:sp>
    </p:spTree>
    <p:extLst>
      <p:ext uri="{BB962C8B-B14F-4D97-AF65-F5344CB8AC3E}">
        <p14:creationId xmlns:p14="http://schemas.microsoft.com/office/powerpoint/2010/main" val="391443094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Your Role</a:t>
            </a:r>
          </a:p>
        </p:txBody>
      </p:sp>
      <p:sp>
        <p:nvSpPr>
          <p:cNvPr id="3" name="Content Placeholder 2">
            <a:extLst>
              <a:ext uri="{FF2B5EF4-FFF2-40B4-BE49-F238E27FC236}">
                <a16:creationId xmlns:a16="http://schemas.microsoft.com/office/drawing/2014/main" id="{A5966CC0-29C0-4811-A583-E7353C1F580F}"/>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n-US" kern="1200">
                <a:sym typeface="Arial"/>
              </a:rPr>
              <a:t>You are a member of the emergency management community within Liberty County and Central City. </a:t>
            </a:r>
          </a:p>
          <a:p>
            <a:pPr fontAlgn="auto">
              <a:spcBef>
                <a:spcPct val="100000"/>
              </a:spcBef>
              <a:spcAft>
                <a:spcPts val="0"/>
              </a:spcAft>
              <a:buSzPct val="99000"/>
              <a:tabLst/>
            </a:pPr>
            <a:r>
              <a:rPr lang="en-US" kern="1200">
                <a:sym typeface="Arial"/>
              </a:rPr>
              <a:t>You could be from any of the many disciplines that could be involved in response to an incident, such as Fire, Police, Emergency Medical Services, Public Works, or Public Health. For the purposes of this activity, it is not important. </a:t>
            </a:r>
          </a:p>
          <a:p>
            <a:pPr fontAlgn="auto">
              <a:spcBef>
                <a:spcPct val="100000"/>
              </a:spcBef>
              <a:spcAft>
                <a:spcPts val="0"/>
              </a:spcAft>
              <a:buSzPct val="99000"/>
              <a:tabLst/>
            </a:pPr>
            <a:r>
              <a:rPr lang="en-US" kern="1200">
                <a:sym typeface="Arial"/>
              </a:rPr>
              <a:t>You are the first supervisory level person arriving on the scene of an incident. In this activity, you will apply what you have learned in this course to choose the appropriate initial response action that should occur. </a:t>
            </a:r>
            <a:endParaRPr lang="en-US"/>
          </a:p>
        </p:txBody>
      </p:sp>
      <p:pic>
        <p:nvPicPr>
          <p:cNvPr id="8" name="Content Placeholder 7" descr="Four photos. Photo 1 is police officer, photo 2 is  fire fighter. Photo3 is Emergency Medical Technicion in ambulance with patient. Photo 4 is a power truck with a technician working on power pole.">
            <a:extLst>
              <a:ext uri="{FF2B5EF4-FFF2-40B4-BE49-F238E27FC236}">
                <a16:creationId xmlns:a16="http://schemas.microsoft.com/office/drawing/2014/main" id="{97B4C2D5-0174-46E6-B4D3-AA26D04EA10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86134" y="1885734"/>
            <a:ext cx="3086531" cy="3096057"/>
          </a:xfrm>
          <a:prstGeom prst="rect">
            <a:avLst/>
          </a:prstGeom>
        </p:spPr>
      </p:pic>
      <p:sp>
        <p:nvSpPr>
          <p:cNvPr id="9" name="Slide Number Placeholder 8">
            <a:extLst>
              <a:ext uri="{FF2B5EF4-FFF2-40B4-BE49-F238E27FC236}">
                <a16:creationId xmlns:a16="http://schemas.microsoft.com/office/drawing/2014/main" id="{F487FD70-A380-4A53-BDAC-45C53B4963D8}"/>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4</a:t>
            </a:fld>
            <a:endParaRPr lang="en-US"/>
          </a:p>
        </p:txBody>
      </p:sp>
    </p:spTree>
    <p:extLst>
      <p:ext uri="{BB962C8B-B14F-4D97-AF65-F5344CB8AC3E}">
        <p14:creationId xmlns:p14="http://schemas.microsoft.com/office/powerpoint/2010/main" val="328726806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Liberty County Fairgrounds</a:t>
            </a:r>
          </a:p>
        </p:txBody>
      </p:sp>
      <p:sp>
        <p:nvSpPr>
          <p:cNvPr id="3" name="Content Placeholder 2">
            <a:extLst>
              <a:ext uri="{FF2B5EF4-FFF2-40B4-BE49-F238E27FC236}">
                <a16:creationId xmlns:a16="http://schemas.microsoft.com/office/drawing/2014/main" id="{9DFBF49A-3655-4D14-B1E4-3AB9D2BC086F}"/>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n-US" kern="1200">
                <a:sym typeface="Arial"/>
              </a:rPr>
              <a:t>The Liberty County Fairgrounds are located northwest of Central City. Fairgrounds Avenue, the southern boundary of the fairgrounds, is one street north of the city limits, within the jurisdiction of Liberty County. </a:t>
            </a:r>
          </a:p>
          <a:p>
            <a:pPr fontAlgn="auto">
              <a:spcBef>
                <a:spcPct val="100000"/>
              </a:spcBef>
              <a:spcAft>
                <a:spcPts val="0"/>
              </a:spcAft>
              <a:buSzPct val="99000"/>
              <a:tabLst/>
            </a:pPr>
            <a:r>
              <a:rPr lang="en-US" kern="1200">
                <a:sym typeface="Arial"/>
              </a:rPr>
              <a:t>The indoor and outdoor facilities at the Liberty County Fairgrounds are utilized throughout most of the year. </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is at top left, Horse Race Track is at top right, above Grandstand.">
            <a:extLst>
              <a:ext uri="{FF2B5EF4-FFF2-40B4-BE49-F238E27FC236}">
                <a16:creationId xmlns:a16="http://schemas.microsoft.com/office/drawing/2014/main" id="{CB8CDD0D-4FE7-48AC-B28F-4485BF7BFA4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97029" y="1152525"/>
            <a:ext cx="3264741" cy="4562475"/>
          </a:xfrm>
          <a:prstGeom prst="rect">
            <a:avLst/>
          </a:prstGeom>
        </p:spPr>
      </p:pic>
      <p:sp>
        <p:nvSpPr>
          <p:cNvPr id="9" name="Slide Number Placeholder 8">
            <a:extLst>
              <a:ext uri="{FF2B5EF4-FFF2-40B4-BE49-F238E27FC236}">
                <a16:creationId xmlns:a16="http://schemas.microsoft.com/office/drawing/2014/main" id="{586CA744-43F7-41BE-94BF-70BDE5AF6BB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5</a:t>
            </a:fld>
            <a:endParaRPr lang="en-US"/>
          </a:p>
        </p:txBody>
      </p:sp>
    </p:spTree>
    <p:extLst>
      <p:ext uri="{BB962C8B-B14F-4D97-AF65-F5344CB8AC3E}">
        <p14:creationId xmlns:p14="http://schemas.microsoft.com/office/powerpoint/2010/main" val="197314227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Liberty County Fair and Rodeo</a:t>
            </a:r>
          </a:p>
        </p:txBody>
      </p:sp>
      <p:sp>
        <p:nvSpPr>
          <p:cNvPr id="3" name="Content Placeholder 2">
            <a:extLst>
              <a:ext uri="{FF2B5EF4-FFF2-40B4-BE49-F238E27FC236}">
                <a16:creationId xmlns:a16="http://schemas.microsoft.com/office/drawing/2014/main" id="{E08B83A6-D771-468C-97B5-11359E68092C}"/>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It is the week of the annual Liberty County Fair and Rodeo. This event is hosted at the fairgrounds and attracts several thousands of visitors daily. </a:t>
            </a:r>
          </a:p>
          <a:p>
            <a:pPr fontAlgn="auto">
              <a:spcBef>
                <a:spcPct val="100000"/>
              </a:spcBef>
              <a:spcAft>
                <a:spcPts val="0"/>
              </a:spcAft>
              <a:buSzPct val="99000"/>
              <a:tabLst/>
            </a:pPr>
            <a:r>
              <a:rPr lang="en-US" kern="1200">
                <a:sym typeface="Arial"/>
              </a:rPr>
              <a:t>Early in the evening large crowds fill the 127-acre complex. People stream to and from the parking areas; traffic is congested; and the Midway area, outdoor stage, and Grandstand are filled to capacity. </a:t>
            </a:r>
          </a:p>
          <a:p>
            <a:pPr fontAlgn="auto">
              <a:spcBef>
                <a:spcPct val="100000"/>
              </a:spcBef>
              <a:spcAft>
                <a:spcPts val="0"/>
              </a:spcAft>
              <a:buSzPct val="99000"/>
              <a:tabLst/>
            </a:pPr>
            <a:r>
              <a:rPr lang="en-US" kern="1200">
                <a:sym typeface="Arial"/>
              </a:rPr>
              <a:t>Small elements of the County Sheriff’s office, the Central City Police Department, the Central City Fire Department, and County Emergency Medical Services (EMS) are located in and around the fairgrounds to provide for public safety at the event. These organizations are operating cooperatively, but no centralized incident command structure has been established. </a:t>
            </a:r>
            <a:endParaRPr lang="en-US"/>
          </a:p>
        </p:txBody>
      </p:sp>
      <p:pic>
        <p:nvPicPr>
          <p:cNvPr id="8" name="Content Placeholder 7" descr="Three photos depicting Liberty County Fair and Rodeo.">
            <a:extLst>
              <a:ext uri="{FF2B5EF4-FFF2-40B4-BE49-F238E27FC236}">
                <a16:creationId xmlns:a16="http://schemas.microsoft.com/office/drawing/2014/main" id="{A1BC4A73-FAC8-436B-9C13-2670B6E8026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733" y="1595667"/>
            <a:ext cx="3333333" cy="3676190"/>
          </a:xfrm>
          <a:prstGeom prst="rect">
            <a:avLst/>
          </a:prstGeom>
        </p:spPr>
      </p:pic>
      <p:sp>
        <p:nvSpPr>
          <p:cNvPr id="9" name="Slide Number Placeholder 8">
            <a:extLst>
              <a:ext uri="{FF2B5EF4-FFF2-40B4-BE49-F238E27FC236}">
                <a16:creationId xmlns:a16="http://schemas.microsoft.com/office/drawing/2014/main" id="{9D9B44A8-2BAD-4870-8396-7704F7AD38F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6</a:t>
            </a:fld>
            <a:endParaRPr lang="en-US"/>
          </a:p>
        </p:txBody>
      </p:sp>
    </p:spTree>
    <p:extLst>
      <p:ext uri="{BB962C8B-B14F-4D97-AF65-F5344CB8AC3E}">
        <p14:creationId xmlns:p14="http://schemas.microsoft.com/office/powerpoint/2010/main" val="400838581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Tanker Truck Crash</a:t>
            </a:r>
          </a:p>
        </p:txBody>
      </p:sp>
      <p:sp>
        <p:nvSpPr>
          <p:cNvPr id="3" name="Content Placeholder 2">
            <a:extLst>
              <a:ext uri="{FF2B5EF4-FFF2-40B4-BE49-F238E27FC236}">
                <a16:creationId xmlns:a16="http://schemas.microsoft.com/office/drawing/2014/main" id="{35C008B3-EC9E-4326-B472-61897000154E}"/>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n-US" kern="1200">
                <a:sym typeface="Arial"/>
              </a:rPr>
              <a:t>At about 5 p.m. A large truck traveling fast heading west on Fairgrounds Avenue veers off the road, jumps the curb near the fairgrounds entrance, and passes through the crowd. The vehicle stops when it runs into an exhibit hall next to the outdoor stage. A few moments later, as the crowd begins to react, the large truck catches fire. </a:t>
            </a:r>
          </a:p>
          <a:p>
            <a:pPr fontAlgn="auto">
              <a:spcBef>
                <a:spcPct val="100000"/>
              </a:spcBef>
              <a:buSzPct val="99000"/>
              <a:tabLst/>
            </a:pPr>
            <a:r>
              <a:rPr lang="en-US" kern="1200">
                <a:sym typeface="Arial"/>
              </a:rPr>
              <a:t>Several people were injured as the tanker truck passed through the crowd and there could be deaths. There is disorder as some attempt to flee and others try to help. </a:t>
            </a:r>
          </a:p>
          <a:p>
            <a:pPr fontAlgn="auto">
              <a:spcBef>
                <a:spcPct val="100000"/>
              </a:spcBef>
              <a:buSzPct val="99000"/>
              <a:tabLst/>
            </a:pPr>
            <a:r>
              <a:rPr lang="en-US" kern="1200">
                <a:sym typeface="Arial"/>
              </a:rPr>
              <a:t>The large truck is an active fire that must be suppressed and could spread to nearby structures. There are other potential hazards including a damaged building and utilities (power, water, and gas) that could be damaged. </a:t>
            </a:r>
          </a:p>
          <a:p>
            <a:pPr>
              <a:spcBef>
                <a:spcPct val="100000"/>
              </a:spcBef>
              <a:buSzPct val="99000"/>
            </a:pPr>
            <a:r>
              <a:rPr lang="en-US" kern="1200">
                <a:sym typeface="Arial"/>
              </a:rPr>
              <a:t>Public safety personnel on scene- law enforcement, fire, and EMS- respond immediately to the incident. Both the Central City and Liberty County Emergency Operations Centers are notified of these events and prepare to send any additional resources required for the incident. </a:t>
            </a:r>
            <a:endParaRPr lang="en-US"/>
          </a:p>
        </p:txBody>
      </p:sp>
      <p:pic>
        <p:nvPicPr>
          <p:cNvPr id="8" name="Content Placeholder 7" descr="Responder with fire in background.">
            <a:extLst>
              <a:ext uri="{FF2B5EF4-FFF2-40B4-BE49-F238E27FC236}">
                <a16:creationId xmlns:a16="http://schemas.microsoft.com/office/drawing/2014/main" id="{6BDE2565-5BA4-43F5-859F-18797DA5823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96066" y="1290905"/>
            <a:ext cx="3066667" cy="4285714"/>
          </a:xfrm>
          <a:prstGeom prst="rect">
            <a:avLst/>
          </a:prstGeom>
        </p:spPr>
      </p:pic>
      <p:sp>
        <p:nvSpPr>
          <p:cNvPr id="9" name="Slide Number Placeholder 8">
            <a:extLst>
              <a:ext uri="{FF2B5EF4-FFF2-40B4-BE49-F238E27FC236}">
                <a16:creationId xmlns:a16="http://schemas.microsoft.com/office/drawing/2014/main" id="{04CA3E5B-9171-4EDB-BD82-98962F359C55}"/>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7</a:t>
            </a:fld>
            <a:endParaRPr lang="en-US"/>
          </a:p>
        </p:txBody>
      </p:sp>
    </p:spTree>
    <p:extLst>
      <p:ext uri="{BB962C8B-B14F-4D97-AF65-F5344CB8AC3E}">
        <p14:creationId xmlns:p14="http://schemas.microsoft.com/office/powerpoint/2010/main" val="67264716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Command</a:t>
            </a:r>
          </a:p>
        </p:txBody>
      </p:sp>
      <p:sp>
        <p:nvSpPr>
          <p:cNvPr id="3" name="Content Placeholder 2">
            <a:extLst>
              <a:ext uri="{FF2B5EF4-FFF2-40B4-BE49-F238E27FC236}">
                <a16:creationId xmlns:a16="http://schemas.microsoft.com/office/drawing/2014/main" id="{5DA31B04-ECD2-44D5-9901-13E980390347}"/>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n-US" kern="1200">
                <a:sym typeface="Arial"/>
              </a:rPr>
              <a:t>It is now approximately 5:15 pm. You are the first supervisor on scene and there is a need to quickly to establish Incident Command. </a:t>
            </a:r>
          </a:p>
          <a:p>
            <a:pPr fontAlgn="auto">
              <a:spcBef>
                <a:spcPct val="100000"/>
              </a:spcBef>
              <a:buSzPct val="99000"/>
              <a:tabLst/>
            </a:pPr>
            <a:r>
              <a:rPr lang="en-US" kern="1200">
                <a:sym typeface="Arial"/>
              </a:rPr>
              <a:t>Let’s review a few of the NIMS Management Characteristics that apply to determining the best approach for the Incident Command function in an incident: </a:t>
            </a:r>
          </a:p>
          <a:p>
            <a:pPr marL="254000" lvl="1" indent="-254000" fontAlgn="auto">
              <a:spcBef>
                <a:spcPct val="100000"/>
              </a:spcBef>
              <a:buSzPct val="99000"/>
              <a:buFont typeface="Arial"/>
              <a:buChar char="•"/>
              <a:tabLst/>
            </a:pPr>
            <a:r>
              <a:rPr lang="en-US" b="1" kern="1200">
                <a:ea typeface="+mn-ea"/>
                <a:sym typeface="Arial"/>
              </a:rPr>
              <a:t>Establishment and Transfer of Command - </a:t>
            </a:r>
            <a:r>
              <a:rPr lang="en-US" kern="1200">
                <a:ea typeface="+mn-ea"/>
                <a:sym typeface="Arial"/>
              </a:rPr>
              <a:t>the first on scene need to explicitly establish incident or unified command and clearly state and record when command is transferred. </a:t>
            </a:r>
          </a:p>
          <a:p>
            <a:pPr marL="254000" lvl="1" indent="-254000" fontAlgn="auto">
              <a:spcBef>
                <a:spcPct val="100000"/>
              </a:spcBef>
              <a:buSzPct val="99000"/>
              <a:buFont typeface="Arial"/>
              <a:buChar char="•"/>
              <a:tabLst/>
            </a:pPr>
            <a:r>
              <a:rPr lang="en-US" b="1" kern="1200">
                <a:ea typeface="+mn-ea"/>
                <a:sym typeface="Arial"/>
              </a:rPr>
              <a:t>Chain of Command and Unity of Command - </a:t>
            </a:r>
            <a:r>
              <a:rPr lang="en-US" kern="1200">
                <a:ea typeface="+mn-ea"/>
                <a:sym typeface="Arial"/>
              </a:rPr>
              <a:t>all responders must be under a single command structure led by a designated Incident Commander (IC) or Unified Command (UC). </a:t>
            </a:r>
          </a:p>
          <a:p>
            <a:pPr marL="254000" lvl="1" indent="-254000">
              <a:spcBef>
                <a:spcPct val="100000"/>
              </a:spcBef>
              <a:buSzPct val="99000"/>
            </a:pPr>
            <a:r>
              <a:rPr lang="en-US" b="1" kern="1200">
                <a:ea typeface="+mn-ea"/>
                <a:sym typeface="Arial"/>
              </a:rPr>
              <a:t>Unified Command - </a:t>
            </a:r>
            <a:r>
              <a:rPr lang="en-US" kern="1200">
                <a:sym typeface="Arial"/>
              </a:rPr>
              <a:t>if multiple organizations, disciplines, or jurisdictions are involved in the response, is a single IC sufficient, or is there a need for a unified command? UC is normally used for incidents involving multiple jurisdictions, a single jurisdiction with multiagency involvement, or multiple jurisdictions with multiagency involvement. </a:t>
            </a:r>
            <a:endParaRPr lang="en-US"/>
          </a:p>
        </p:txBody>
      </p:sp>
      <p:pic>
        <p:nvPicPr>
          <p:cNvPr id="8" name="Content Placeholder 7" descr="Photo 1 Fire hose spraying truck fire Photo 2 Sheriff Photo 3 Injured patient on stretcher.">
            <a:extLst>
              <a:ext uri="{FF2B5EF4-FFF2-40B4-BE49-F238E27FC236}">
                <a16:creationId xmlns:a16="http://schemas.microsoft.com/office/drawing/2014/main" id="{D55052EC-F547-4088-90BD-CFBA9333E9D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81318" y="1704733"/>
            <a:ext cx="3496163" cy="3458058"/>
          </a:xfrm>
          <a:prstGeom prst="rect">
            <a:avLst/>
          </a:prstGeom>
        </p:spPr>
      </p:pic>
      <p:sp>
        <p:nvSpPr>
          <p:cNvPr id="9" name="Slide Number Placeholder 8">
            <a:extLst>
              <a:ext uri="{FF2B5EF4-FFF2-40B4-BE49-F238E27FC236}">
                <a16:creationId xmlns:a16="http://schemas.microsoft.com/office/drawing/2014/main" id="{2250C493-94E4-4AE2-90EC-D62566E0CB3D}"/>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8</a:t>
            </a:fld>
            <a:endParaRPr lang="en-US"/>
          </a:p>
        </p:txBody>
      </p:sp>
    </p:spTree>
    <p:extLst>
      <p:ext uri="{BB962C8B-B14F-4D97-AF65-F5344CB8AC3E}">
        <p14:creationId xmlns:p14="http://schemas.microsoft.com/office/powerpoint/2010/main" val="115300995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8.1: Establish Command</a:t>
            </a:r>
          </a:p>
        </p:txBody>
      </p:sp>
      <p:sp>
        <p:nvSpPr>
          <p:cNvPr id="3" name="Content Placeholder 2">
            <a:extLst>
              <a:ext uri="{FF2B5EF4-FFF2-40B4-BE49-F238E27FC236}">
                <a16:creationId xmlns:a16="http://schemas.microsoft.com/office/drawing/2014/main" id="{6F456DCA-2250-405D-BC46-1D0356AB8D79}"/>
              </a:ext>
            </a:extLst>
          </p:cNvPr>
          <p:cNvSpPr>
            <a:spLocks noGrp="1"/>
          </p:cNvSpPr>
          <p:nvPr>
            <p:ph idx="1"/>
          </p:nvPr>
        </p:nvSpPr>
        <p:spPr/>
        <p:txBody>
          <a:bodyPr>
            <a:normAutofit fontScale="77500" lnSpcReduction="20000"/>
          </a:bodyPr>
          <a:lstStyle/>
          <a:p>
            <a:pPr fontAlgn="auto">
              <a:spcBef>
                <a:spcPct val="100000"/>
              </a:spcBef>
              <a:spcAft>
                <a:spcPts val="0"/>
              </a:spcAft>
              <a:buSzPct val="99000"/>
              <a:tabLst/>
            </a:pPr>
            <a:r>
              <a:rPr lang="en-US" b="1" u="sng" kern="1200">
                <a:sym typeface="Arial"/>
              </a:rPr>
              <a:t>Activity Purpose:</a:t>
            </a:r>
            <a:r>
              <a:rPr lang="en-US" kern="1200">
                <a:sym typeface="Arial"/>
              </a:rPr>
              <a:t> To apply key concepts regarding establishing command. </a:t>
            </a:r>
          </a:p>
          <a:p>
            <a:pPr fontAlgn="auto">
              <a:spcBef>
                <a:spcPct val="100000"/>
              </a:spcBef>
              <a:spcAft>
                <a:spcPts val="0"/>
              </a:spcAft>
              <a:buSzPct val="99000"/>
              <a:tabLst/>
            </a:pPr>
            <a:r>
              <a:rPr lang="en-US" b="1" u="sng" kern="1200">
                <a:sym typeface="Arial"/>
              </a:rPr>
              <a:t>Time:</a:t>
            </a:r>
            <a:r>
              <a:rPr lang="en-US" kern="1200">
                <a:sym typeface="Arial"/>
              </a:rPr>
              <a:t> 10 minutes </a:t>
            </a:r>
          </a:p>
          <a:p>
            <a:pPr fontAlgn="auto">
              <a:spcBef>
                <a:spcPct val="100000"/>
              </a:spcBef>
              <a:spcAft>
                <a:spcPts val="0"/>
              </a:spcAft>
              <a:buSzPct val="99000"/>
              <a:tabLst/>
            </a:pPr>
            <a:r>
              <a:rPr lang="en-US" b="1" u="sng" kern="1200">
                <a:sym typeface="Arial"/>
              </a:rPr>
              <a:t>Instructions:</a:t>
            </a:r>
            <a:r>
              <a:rPr lang="en-US" kern="1200">
                <a:sym typeface="Arial"/>
              </a:rPr>
              <a:t> Working with your team . . . </a:t>
            </a:r>
          </a:p>
          <a:p>
            <a:pPr marL="254000" lvl="1" indent="-254000" fontAlgn="auto">
              <a:spcBef>
                <a:spcPct val="100000"/>
              </a:spcBef>
              <a:spcAft>
                <a:spcPts val="0"/>
              </a:spcAft>
              <a:buSzPct val="99000"/>
              <a:buFont typeface="Arial"/>
              <a:buAutoNum type="arabicPeriod"/>
              <a:tabLst/>
            </a:pPr>
            <a:r>
              <a:rPr lang="en-US" kern="1200">
                <a:ea typeface="+mn-ea"/>
                <a:sym typeface="Arial"/>
              </a:rPr>
              <a:t>Review the scenario on the previous screens.</a:t>
            </a:r>
          </a:p>
          <a:p>
            <a:pPr marL="254000" lvl="1" indent="-254000" fontAlgn="auto">
              <a:spcBef>
                <a:spcPct val="100000"/>
              </a:spcBef>
              <a:spcAft>
                <a:spcPts val="0"/>
              </a:spcAft>
              <a:buSzPct val="99000"/>
              <a:buFont typeface="Arial"/>
              <a:buAutoNum type="arabicPeriod"/>
              <a:tabLst/>
            </a:pPr>
            <a:r>
              <a:rPr lang="en-US" kern="1200">
                <a:ea typeface="+mn-ea"/>
                <a:sym typeface="Arial"/>
              </a:rPr>
              <a:t>Consider the following - You are the first supervisor on scene - what type of incident command do you think is needed? </a:t>
            </a:r>
          </a:p>
          <a:p>
            <a:pPr marL="254000" lvl="1" indent="-254000" fontAlgn="auto">
              <a:spcBef>
                <a:spcPct val="100000"/>
              </a:spcBef>
              <a:spcAft>
                <a:spcPts val="0"/>
              </a:spcAft>
              <a:buSzPct val="99000"/>
              <a:buFont typeface="Arial"/>
              <a:buAutoNum type="arabicPeriod"/>
              <a:tabLst/>
            </a:pPr>
            <a:r>
              <a:rPr lang="en-US" kern="1200">
                <a:ea typeface="+mn-ea"/>
                <a:sym typeface="Arial"/>
              </a:rPr>
              <a:t>Choose a spokesperson. Be prepared to present your answer to the class in 10 minutes. </a:t>
            </a:r>
            <a:endParaRPr lang="en-US"/>
          </a:p>
        </p:txBody>
      </p:sp>
      <p:sp>
        <p:nvSpPr>
          <p:cNvPr id="6" name="Slide Number Placeholder 5">
            <a:extLst>
              <a:ext uri="{FF2B5EF4-FFF2-40B4-BE49-F238E27FC236}">
                <a16:creationId xmlns:a16="http://schemas.microsoft.com/office/drawing/2014/main" id="{D9BEBAF9-759A-4079-94A2-7029CCF15C0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9</a:t>
            </a:fld>
            <a:endParaRPr lang="en-US"/>
          </a:p>
        </p:txBody>
      </p:sp>
    </p:spTree>
    <p:extLst>
      <p:ext uri="{BB962C8B-B14F-4D97-AF65-F5344CB8AC3E}">
        <p14:creationId xmlns:p14="http://schemas.microsoft.com/office/powerpoint/2010/main" val="446394789"/>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68ddf3f-b77f-46a0-9295-2b9495b51427"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8" ma:contentTypeDescription="Create a new document." ma:contentTypeScope="" ma:versionID="bb21318f442e9d82dca82e8ddb338816">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ae236896bb2e122f42d13ef0e630527f"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A5AFD8-0037-4F14-991E-889A5043A97F}">
  <ds:schemaRefs>
    <ds:schemaRef ds:uri="Microsoft.SharePoint.Taxonomy.ContentTypeSync"/>
  </ds:schemaRefs>
</ds:datastoreItem>
</file>

<file path=customXml/itemProps2.xml><?xml version="1.0" encoding="utf-8"?>
<ds:datastoreItem xmlns:ds="http://schemas.openxmlformats.org/officeDocument/2006/customXml" ds:itemID="{76568E99-9CF0-47D8-A5A8-15A3E94BDFDF}">
  <ds:schemaRefs>
    <ds:schemaRef ds:uri="http://schemas.microsoft.com/sharepoint/v3/contenttype/forms"/>
  </ds:schemaRefs>
</ds:datastoreItem>
</file>

<file path=customXml/itemProps3.xml><?xml version="1.0" encoding="utf-8"?>
<ds:datastoreItem xmlns:ds="http://schemas.openxmlformats.org/officeDocument/2006/customXml" ds:itemID="{BBA5452E-B8B9-4A0C-8D45-F9BE9D2BAD4E}">
  <ds:schemaRefs>
    <ds:schemaRef ds:uri="http://schemas.microsoft.com/office/2006/metadata/properties"/>
    <ds:schemaRef ds:uri="http://schemas.microsoft.com/office/infopath/2007/PartnerControls"/>
    <ds:schemaRef ds:uri="95ba42ad-0bbe-4ff2-b5a3-00bdc267f7a0"/>
  </ds:schemaRefs>
</ds:datastoreItem>
</file>

<file path=customXml/itemProps4.xml><?xml version="1.0" encoding="utf-8"?>
<ds:datastoreItem xmlns:ds="http://schemas.openxmlformats.org/officeDocument/2006/customXml" ds:itemID="{904C98AA-1628-4827-860D-C882098AA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42ad-0bbe-4ff2-b5a3-00bdc267f7a0"/>
    <ds:schemaRef ds:uri="62f7385f-acaa-4071-a761-f290236ee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EMI_PPT_V7</Template>
  <TotalTime>0</TotalTime>
  <Words>3975</Words>
  <Application>Microsoft Office PowerPoint</Application>
  <PresentationFormat>On-screen Show (4:3)</PresentationFormat>
  <Paragraphs>276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Times New Roman</vt:lpstr>
      <vt:lpstr>Wingdings</vt:lpstr>
      <vt:lpstr>EMI_PPT</vt:lpstr>
      <vt:lpstr>Lesson 8: Application Activity</vt:lpstr>
      <vt:lpstr>Scenario: Liberty County</vt:lpstr>
      <vt:lpstr>Central City</vt:lpstr>
      <vt:lpstr>Your Role</vt:lpstr>
      <vt:lpstr>Liberty County Fairgrounds</vt:lpstr>
      <vt:lpstr>Liberty County Fair and Rodeo</vt:lpstr>
      <vt:lpstr>Tanker Truck Crash</vt:lpstr>
      <vt:lpstr>Establish Command</vt:lpstr>
      <vt:lpstr>Activity 8.1: Establish Command</vt:lpstr>
      <vt:lpstr>Establish Command (Continued)</vt:lpstr>
      <vt:lpstr>So, what is next?</vt:lpstr>
      <vt:lpstr>So, what is next? (Continued)</vt:lpstr>
      <vt:lpstr>Size-Up the Nature and Magnitude</vt:lpstr>
      <vt:lpstr>Discussion Question</vt:lpstr>
      <vt:lpstr>Incident Typing</vt:lpstr>
      <vt:lpstr>Discussion Question</vt:lpstr>
      <vt:lpstr>Discussion Question</vt:lpstr>
      <vt:lpstr>Hazards and Safety Concerns</vt:lpstr>
      <vt:lpstr>Activity 8.2: Hazards and Safety Concerns</vt:lpstr>
      <vt:lpstr>Determine Initial Priorities &amp; Immediate Resource Requirements</vt:lpstr>
      <vt:lpstr>Activity 8.3: Incident Objectives</vt:lpstr>
      <vt:lpstr>Discussion Question</vt:lpstr>
      <vt:lpstr>Determine Initial Priorities and Immediate Resource Requirements (Continued)</vt:lpstr>
      <vt:lpstr>Activity 8.4: Defining Resources</vt:lpstr>
      <vt:lpstr>Determine Initial Priorities &amp; Immediate Resource Requirements (Cont)</vt:lpstr>
      <vt:lpstr>Determine Incident Locations</vt:lpstr>
      <vt:lpstr>Activity 8.5: Determining Incident Locations</vt:lpstr>
      <vt:lpstr>Establish an ICS Structure</vt:lpstr>
      <vt:lpstr>Establish an ICS Structure (Cont)</vt:lpstr>
      <vt:lpstr>Establish an ICS Structure (Cont)</vt:lpstr>
      <vt:lpstr>Establish an ICS Structure (Cont)</vt:lpstr>
      <vt:lpstr>Establish an ICS Structure (Cont)</vt:lpstr>
      <vt:lpstr>Activity 8.6: Staff Selection Practice</vt:lpstr>
      <vt:lpstr>Scenario Part 2</vt:lpstr>
      <vt:lpstr>Activity 8.7: Expanding Incident</vt:lpstr>
      <vt:lpstr>Transfer of Command</vt:lpstr>
      <vt:lpstr>Transfer of Command (Continued)</vt:lpstr>
      <vt:lpstr>Lesson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IS-0200c Visuals - Lesson 8</dc:title>
  <dc:creator/>
  <cp:lastModifiedBy/>
  <cp:revision>1</cp:revision>
  <dcterms:created xsi:type="dcterms:W3CDTF">2020-09-21T18:10:40Z</dcterms:created>
  <dcterms:modified xsi:type="dcterms:W3CDTF">2022-03-29T19:38:58Z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